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68" r:id="rId2"/>
    <p:sldId id="257" r:id="rId3"/>
    <p:sldId id="258" r:id="rId4"/>
    <p:sldId id="269" r:id="rId5"/>
    <p:sldId id="259" r:id="rId6"/>
    <p:sldId id="260" r:id="rId7"/>
    <p:sldId id="264" r:id="rId8"/>
    <p:sldId id="265" r:id="rId9"/>
    <p:sldId id="261" r:id="rId10"/>
    <p:sldId id="262" r:id="rId11"/>
    <p:sldId id="266" r:id="rId12"/>
    <p:sldId id="263" r:id="rId13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88" d="100"/>
          <a:sy n="88" d="100"/>
        </p:scale>
        <p:origin x="66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b="1" dirty="0"/>
              <a:t>Brucella</a:t>
            </a:r>
            <a:r>
              <a:rPr lang="en-US" sz="2000" b="1" baseline="0" dirty="0"/>
              <a:t> Agglutination Test Reactivity &amp; Sex Distribution (Oct 2024-Sept 2025). </a:t>
            </a:r>
            <a:endParaRPr lang="en-US" sz="2000" b="1" dirty="0"/>
          </a:p>
        </c:rich>
      </c:tx>
      <c:layout>
        <c:manualLayout>
          <c:xMode val="edge"/>
          <c:yMode val="edge"/>
          <c:x val="0.14781741916924784"/>
          <c:y val="2.160994057266342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 TESTS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3"/>
                <c:pt idx="0">
                  <c:v>BAT TESTS</c:v>
                </c:pt>
                <c:pt idx="1">
                  <c:v>Male</c:v>
                </c:pt>
                <c:pt idx="2">
                  <c:v>Female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251</c:v>
                </c:pt>
                <c:pt idx="1">
                  <c:v>94</c:v>
                </c:pt>
                <c:pt idx="2">
                  <c:v>157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EFC-43F3-8BE8-2070F1DC5E9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REACTIVE BAT TESTS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1.4415155572445651E-3"/>
                  <c:y val="-1.544846780393339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EFC-43F3-8BE8-2070F1DC5E91}"/>
                </c:ext>
              </c:extLst>
            </c:dLbl>
            <c:dLbl>
              <c:idx val="1"/>
              <c:layout>
                <c:manualLayout>
                  <c:x val="0"/>
                  <c:y val="-1.029897853595569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EFC-43F3-8BE8-2070F1DC5E91}"/>
                </c:ext>
              </c:extLst>
            </c:dLbl>
            <c:dLbl>
              <c:idx val="2"/>
              <c:layout>
                <c:manualLayout>
                  <c:x val="-5.2854959847292342E-17"/>
                  <c:y val="-1.802321243792234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EFC-43F3-8BE8-2070F1DC5E9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3"/>
                <c:pt idx="0">
                  <c:v>BAT TESTS</c:v>
                </c:pt>
                <c:pt idx="1">
                  <c:v>Male</c:v>
                </c:pt>
                <c:pt idx="2">
                  <c:v>Female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96</c:v>
                </c:pt>
                <c:pt idx="1">
                  <c:v>31</c:v>
                </c:pt>
                <c:pt idx="2">
                  <c:v>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EFC-43F3-8BE8-2070F1DC5E9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3"/>
                <c:pt idx="0">
                  <c:v>BAT TESTS</c:v>
                </c:pt>
                <c:pt idx="1">
                  <c:v>Male</c:v>
                </c:pt>
                <c:pt idx="2">
                  <c:v>Female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2-1EFC-43F3-8BE8-2070F1DC5E9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1846815152"/>
        <c:axId val="1778953824"/>
      </c:barChart>
      <c:catAx>
        <c:axId val="1846815152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 dirty="0"/>
                  <a:t>Total</a:t>
                </a:r>
                <a:r>
                  <a:rPr lang="en-US" sz="1800" baseline="0" dirty="0"/>
                  <a:t> Tested, Reactive Cases, Male, Female</a:t>
                </a:r>
                <a:endParaRPr lang="en-US" sz="1800" dirty="0"/>
              </a:p>
            </c:rich>
          </c:tx>
          <c:layout>
            <c:manualLayout>
              <c:xMode val="edge"/>
              <c:yMode val="edge"/>
              <c:x val="5.434782608695652E-3"/>
              <c:y val="0.1477076796238034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8953824"/>
        <c:crosses val="autoZero"/>
        <c:auto val="1"/>
        <c:lblAlgn val="ctr"/>
        <c:lblOffset val="100"/>
        <c:noMultiLvlLbl val="0"/>
      </c:catAx>
      <c:valAx>
        <c:axId val="17789538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dirty="0"/>
                  <a:t>Number</a:t>
                </a:r>
                <a:r>
                  <a:rPr lang="en-US" sz="1600" baseline="0" dirty="0"/>
                  <a:t> of Tested Patients for BAT</a:t>
                </a:r>
                <a:endParaRPr lang="en-US" sz="1600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46815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1" dirty="0"/>
              <a:t>Age</a:t>
            </a:r>
            <a:r>
              <a:rPr lang="en-US" sz="1800" b="1" baseline="0" dirty="0"/>
              <a:t> Distribution of BAT Testing &amp; Seroreactivity (Oct 2024-Sept 2025).</a:t>
            </a:r>
            <a:endParaRPr lang="en-US" sz="1800" b="1" dirty="0"/>
          </a:p>
        </c:rich>
      </c:tx>
      <c:layout>
        <c:manualLayout>
          <c:xMode val="edge"/>
          <c:yMode val="edge"/>
          <c:x val="0.20845228616085912"/>
          <c:y val="1.4368922069745087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 BAT TESTS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0"/>
                  <c:y val="-1.2097649875967068E-1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0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3-B986-4AD1-806B-0ADBE73ED2E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&lt;20</c:v>
                </c:pt>
                <c:pt idx="1">
                  <c:v>20-39</c:v>
                </c:pt>
                <c:pt idx="2">
                  <c:v>40-59</c:v>
                </c:pt>
                <c:pt idx="3">
                  <c:v>&gt;/equal 60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</c:v>
                </c:pt>
                <c:pt idx="1">
                  <c:v>109</c:v>
                </c:pt>
                <c:pt idx="2">
                  <c:v>87</c:v>
                </c:pt>
                <c:pt idx="3">
                  <c:v>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986-4AD1-806B-0ADBE73ED2E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REACTIVE BAT TESTS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&lt;20</c:v>
                </c:pt>
                <c:pt idx="1">
                  <c:v>20-39</c:v>
                </c:pt>
                <c:pt idx="2">
                  <c:v>40-59</c:v>
                </c:pt>
                <c:pt idx="3">
                  <c:v>&gt;/equal 60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4</c:v>
                </c:pt>
                <c:pt idx="1">
                  <c:v>44</c:v>
                </c:pt>
                <c:pt idx="2">
                  <c:v>30</c:v>
                </c:pt>
                <c:pt idx="3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986-4AD1-806B-0ADBE73ED2E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&lt;20</c:v>
                </c:pt>
                <c:pt idx="1">
                  <c:v>20-39</c:v>
                </c:pt>
                <c:pt idx="2">
                  <c:v>40-59</c:v>
                </c:pt>
                <c:pt idx="3">
                  <c:v>&gt;/equal 60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2-B986-4AD1-806B-0ADBE73ED2E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051263024"/>
        <c:axId val="2046294992"/>
      </c:barChart>
      <c:catAx>
        <c:axId val="205126302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000" dirty="0"/>
                  <a:t>Age</a:t>
                </a:r>
                <a:r>
                  <a:rPr lang="en-US" sz="2000" baseline="0" dirty="0"/>
                  <a:t> Group</a:t>
                </a:r>
                <a:endParaRPr lang="en-US" sz="2000" dirty="0"/>
              </a:p>
            </c:rich>
          </c:tx>
          <c:layout>
            <c:manualLayout>
              <c:xMode val="edge"/>
              <c:yMode val="edge"/>
              <c:x val="0.44986587617573287"/>
              <c:y val="0.8345057710873045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46294992"/>
        <c:crosses val="autoZero"/>
        <c:auto val="1"/>
        <c:lblAlgn val="ctr"/>
        <c:lblOffset val="100"/>
        <c:noMultiLvlLbl val="0"/>
      </c:catAx>
      <c:valAx>
        <c:axId val="2046294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000" dirty="0"/>
                  <a:t>Number</a:t>
                </a:r>
                <a:r>
                  <a:rPr lang="en-US" sz="2000" baseline="0" dirty="0"/>
                  <a:t> of Tested Patients</a:t>
                </a:r>
                <a:endParaRPr lang="en-US" sz="2000" dirty="0"/>
              </a:p>
            </c:rich>
          </c:tx>
          <c:layout>
            <c:manualLayout>
              <c:xMode val="edge"/>
              <c:yMode val="edge"/>
              <c:x val="1.1771000535045479E-2"/>
              <c:y val="0.22111134222291301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51263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layout>
        <c:manualLayout>
          <c:xMode val="edge"/>
          <c:yMode val="edge"/>
          <c:x val="0.31708026934443378"/>
          <c:y val="0.93775559417056698"/>
          <c:w val="0.46493958618664033"/>
          <c:h val="3.768169504858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331876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28-Apr-26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4371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3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3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3.sv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13" Type="http://schemas.openxmlformats.org/officeDocument/2006/relationships/image" Target="../media/image14.png"/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12" Type="http://schemas.openxmlformats.org/officeDocument/2006/relationships/image" Target="../media/image13.sv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17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3.svg"/><Relationship Id="rId15" Type="http://schemas.openxmlformats.org/officeDocument/2006/relationships/image" Target="../media/image16.png"/><Relationship Id="rId10" Type="http://schemas.openxmlformats.org/officeDocument/2006/relationships/image" Target="../media/image11.svg"/><Relationship Id="rId4" Type="http://schemas.openxmlformats.org/officeDocument/2006/relationships/image" Target="../media/image2.png"/><Relationship Id="rId9" Type="http://schemas.openxmlformats.org/officeDocument/2006/relationships/image" Target="../media/image10.png"/><Relationship Id="rId14" Type="http://schemas.openxmlformats.org/officeDocument/2006/relationships/image" Target="../media/image1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" y="1028242"/>
            <a:ext cx="9144001" cy="3219908"/>
            <a:chOff x="0" y="0"/>
            <a:chExt cx="3021109" cy="71933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021109" cy="719331"/>
            </a:xfrm>
            <a:custGeom>
              <a:avLst/>
              <a:gdLst/>
              <a:ahLst/>
              <a:cxnLst/>
              <a:rect l="l" t="t" r="r" b="b"/>
              <a:pathLst>
                <a:path w="3021109" h="719331">
                  <a:moveTo>
                    <a:pt x="0" y="0"/>
                  </a:moveTo>
                  <a:lnTo>
                    <a:pt x="3021109" y="0"/>
                  </a:lnTo>
                  <a:lnTo>
                    <a:pt x="3021109" y="719331"/>
                  </a:lnTo>
                  <a:lnTo>
                    <a:pt x="0" y="719331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3021109" cy="776481"/>
            </a:xfrm>
            <a:prstGeom prst="rect">
              <a:avLst/>
            </a:prstGeom>
          </p:spPr>
          <p:txBody>
            <a:bodyPr lIns="23519" tIns="23519" rIns="23519" bIns="23519" rtlCol="0" anchor="ctr"/>
            <a:lstStyle/>
            <a:p>
              <a:pPr algn="ctr">
                <a:lnSpc>
                  <a:spcPts val="1620"/>
                </a:lnSpc>
                <a:spcBef>
                  <a:spcPct val="0"/>
                </a:spcBef>
              </a:pPr>
              <a:endParaRPr sz="900"/>
            </a:p>
          </p:txBody>
        </p:sp>
      </p:grpSp>
      <p:sp>
        <p:nvSpPr>
          <p:cNvPr id="5" name="Freeform 5"/>
          <p:cNvSpPr/>
          <p:nvPr/>
        </p:nvSpPr>
        <p:spPr>
          <a:xfrm>
            <a:off x="131811" y="65961"/>
            <a:ext cx="2720870" cy="822334"/>
          </a:xfrm>
          <a:custGeom>
            <a:avLst/>
            <a:gdLst/>
            <a:ahLst/>
            <a:cxnLst/>
            <a:rect l="l" t="t" r="r" b="b"/>
            <a:pathLst>
              <a:path w="5441739" h="1644667">
                <a:moveTo>
                  <a:pt x="0" y="0"/>
                </a:moveTo>
                <a:lnTo>
                  <a:pt x="5441739" y="0"/>
                </a:lnTo>
                <a:lnTo>
                  <a:pt x="5441739" y="1644666"/>
                </a:lnTo>
                <a:lnTo>
                  <a:pt x="0" y="16446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7090350" y="66401"/>
            <a:ext cx="1816813" cy="631370"/>
            <a:chOff x="0" y="0"/>
            <a:chExt cx="4844835" cy="168365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95288" cy="1656806"/>
            </a:xfrm>
            <a:custGeom>
              <a:avLst/>
              <a:gdLst/>
              <a:ahLst/>
              <a:cxnLst/>
              <a:rect l="l" t="t" r="r" b="b"/>
              <a:pathLst>
                <a:path w="1695288" h="1656806">
                  <a:moveTo>
                    <a:pt x="0" y="0"/>
                  </a:moveTo>
                  <a:lnTo>
                    <a:pt x="1695288" y="0"/>
                  </a:lnTo>
                  <a:lnTo>
                    <a:pt x="1695288" y="1656806"/>
                  </a:lnTo>
                  <a:lnTo>
                    <a:pt x="0" y="16568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8" name="Group 8"/>
            <p:cNvGrpSpPr>
              <a:grpSpLocks noChangeAspect="1"/>
            </p:cNvGrpSpPr>
            <p:nvPr/>
          </p:nvGrpSpPr>
          <p:grpSpPr>
            <a:xfrm>
              <a:off x="2049464" y="519873"/>
              <a:ext cx="306739" cy="324129"/>
              <a:chOff x="0" y="0"/>
              <a:chExt cx="829323" cy="876338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0" name="Group 10"/>
            <p:cNvGrpSpPr>
              <a:grpSpLocks noChangeAspect="1"/>
            </p:cNvGrpSpPr>
            <p:nvPr/>
          </p:nvGrpSpPr>
          <p:grpSpPr>
            <a:xfrm>
              <a:off x="1995767" y="933295"/>
              <a:ext cx="1253763" cy="389431"/>
              <a:chOff x="0" y="0"/>
              <a:chExt cx="3389770" cy="1052894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2" name="Freeform 12"/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3" name="Freeform 13"/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4" name="Freeform 14"/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5" name="Group 15"/>
            <p:cNvGrpSpPr>
              <a:grpSpLocks noChangeAspect="1"/>
            </p:cNvGrpSpPr>
            <p:nvPr/>
          </p:nvGrpSpPr>
          <p:grpSpPr>
            <a:xfrm>
              <a:off x="2025973" y="50308"/>
              <a:ext cx="1705624" cy="371104"/>
              <a:chOff x="0" y="0"/>
              <a:chExt cx="4611446" cy="1003351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7" name="Freeform 17"/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8" name="Freeform 18"/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9" name="Freeform 19"/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20" name="Freeform 20"/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21" name="Group 21"/>
            <p:cNvGrpSpPr>
              <a:grpSpLocks noChangeAspect="1"/>
            </p:cNvGrpSpPr>
            <p:nvPr/>
          </p:nvGrpSpPr>
          <p:grpSpPr>
            <a:xfrm>
              <a:off x="2394054" y="496385"/>
              <a:ext cx="1511060" cy="371104"/>
              <a:chOff x="0" y="0"/>
              <a:chExt cx="4085412" cy="1003338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3" name="Freeform 23"/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4" name="Freeform 24"/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5" name="Freeform 25"/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6" name="Freeform 26"/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7" name="Group 27"/>
            <p:cNvGrpSpPr>
              <a:grpSpLocks noChangeAspect="1"/>
            </p:cNvGrpSpPr>
            <p:nvPr/>
          </p:nvGrpSpPr>
          <p:grpSpPr>
            <a:xfrm>
              <a:off x="2004239" y="1406734"/>
              <a:ext cx="1941611" cy="256579"/>
              <a:chOff x="0" y="0"/>
              <a:chExt cx="5249482" cy="693699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29"/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30"/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31"/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32"/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33"/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34"/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5" name="Freeform 35"/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6" name="Freeform 36"/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7" name="Freeform 37"/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38" name="Group 38"/>
            <p:cNvGrpSpPr>
              <a:grpSpLocks noChangeAspect="1"/>
            </p:cNvGrpSpPr>
            <p:nvPr/>
          </p:nvGrpSpPr>
          <p:grpSpPr>
            <a:xfrm>
              <a:off x="4031399" y="1401926"/>
              <a:ext cx="28723" cy="281726"/>
              <a:chOff x="0" y="0"/>
              <a:chExt cx="77660" cy="761695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40" name="Group 40"/>
            <p:cNvGrpSpPr>
              <a:grpSpLocks noChangeAspect="1"/>
            </p:cNvGrpSpPr>
            <p:nvPr/>
          </p:nvGrpSpPr>
          <p:grpSpPr>
            <a:xfrm>
              <a:off x="3257942" y="942465"/>
              <a:ext cx="1139322" cy="371104"/>
              <a:chOff x="0" y="0"/>
              <a:chExt cx="3080360" cy="1003338"/>
            </a:xfrm>
          </p:grpSpPr>
          <p:sp>
            <p:nvSpPr>
              <p:cNvPr id="41" name="Freeform 41"/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2" name="Freeform 42"/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3" name="Freeform 43"/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4" name="Freeform 44"/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45" name="Group 45"/>
            <p:cNvGrpSpPr>
              <a:grpSpLocks noChangeAspect="1"/>
            </p:cNvGrpSpPr>
            <p:nvPr/>
          </p:nvGrpSpPr>
          <p:grpSpPr>
            <a:xfrm>
              <a:off x="4142011" y="1406731"/>
              <a:ext cx="702825" cy="256582"/>
              <a:chOff x="0" y="0"/>
              <a:chExt cx="1900212" cy="693712"/>
            </a:xfrm>
          </p:grpSpPr>
          <p:sp>
            <p:nvSpPr>
              <p:cNvPr id="46" name="Freeform 46"/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7" name="Freeform 47"/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8" name="Freeform 48"/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9" name="Freeform 49"/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50" name="Group 50"/>
          <p:cNvGrpSpPr/>
          <p:nvPr/>
        </p:nvGrpSpPr>
        <p:grpSpPr>
          <a:xfrm>
            <a:off x="6578461" y="1046824"/>
            <a:ext cx="1232031" cy="3118140"/>
            <a:chOff x="0" y="0"/>
            <a:chExt cx="4050574" cy="9525000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4050574" cy="9525000"/>
            </a:xfrm>
            <a:custGeom>
              <a:avLst/>
              <a:gdLst/>
              <a:ahLst/>
              <a:cxnLst/>
              <a:rect l="l" t="t" r="r" b="b"/>
              <a:pathLst>
                <a:path w="4050574" h="9525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137720" y="0"/>
                    <a:pt x="307844" y="0"/>
                  </a:cubicBezTo>
                  <a:lnTo>
                    <a:pt x="3742730" y="0"/>
                  </a:lnTo>
                  <a:cubicBezTo>
                    <a:pt x="3912855" y="0"/>
                    <a:pt x="4050574" y="217170"/>
                    <a:pt x="4050574" y="482600"/>
                  </a:cubicBezTo>
                  <a:lnTo>
                    <a:pt x="4050574" y="9042400"/>
                  </a:lnTo>
                  <a:cubicBezTo>
                    <a:pt x="4050574" y="9309100"/>
                    <a:pt x="3912855" y="9525000"/>
                    <a:pt x="3742730" y="9525000"/>
                  </a:cubicBezTo>
                  <a:lnTo>
                    <a:pt x="307844" y="9525000"/>
                  </a:lnTo>
                  <a:cubicBezTo>
                    <a:pt x="13853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5"/>
              <a:stretch>
                <a:fillRect l="-155822" r="-155822"/>
              </a:stretch>
            </a:blipFill>
          </p:spPr>
        </p:sp>
      </p:grpSp>
      <p:grpSp>
        <p:nvGrpSpPr>
          <p:cNvPr id="52" name="Group 52"/>
          <p:cNvGrpSpPr/>
          <p:nvPr/>
        </p:nvGrpSpPr>
        <p:grpSpPr>
          <a:xfrm>
            <a:off x="7855439" y="1046824"/>
            <a:ext cx="1232656" cy="3118140"/>
            <a:chOff x="0" y="0"/>
            <a:chExt cx="4052629" cy="9525000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4052629" cy="9525000"/>
            </a:xfrm>
            <a:custGeom>
              <a:avLst/>
              <a:gdLst/>
              <a:ahLst/>
              <a:cxnLst/>
              <a:rect l="l" t="t" r="r" b="b"/>
              <a:pathLst>
                <a:path w="4052629" h="9525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137789" y="0"/>
                    <a:pt x="308000" y="0"/>
                  </a:cubicBezTo>
                  <a:lnTo>
                    <a:pt x="3744630" y="0"/>
                  </a:lnTo>
                  <a:cubicBezTo>
                    <a:pt x="3914840" y="0"/>
                    <a:pt x="4052629" y="217170"/>
                    <a:pt x="4052629" y="482600"/>
                  </a:cubicBezTo>
                  <a:lnTo>
                    <a:pt x="4052629" y="9042400"/>
                  </a:lnTo>
                  <a:cubicBezTo>
                    <a:pt x="4052629" y="9309100"/>
                    <a:pt x="3914840" y="9525000"/>
                    <a:pt x="3744630" y="9525000"/>
                  </a:cubicBezTo>
                  <a:lnTo>
                    <a:pt x="308000" y="9525000"/>
                  </a:lnTo>
                  <a:cubicBezTo>
                    <a:pt x="13860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6"/>
              <a:stretch>
                <a:fillRect l="-121416" t="-5600" r="-150537"/>
              </a:stretch>
            </a:blipFill>
          </p:spPr>
        </p:sp>
      </p:grpSp>
      <p:grpSp>
        <p:nvGrpSpPr>
          <p:cNvPr id="54" name="Group 54"/>
          <p:cNvGrpSpPr/>
          <p:nvPr/>
        </p:nvGrpSpPr>
        <p:grpSpPr>
          <a:xfrm>
            <a:off x="3089409" y="5078936"/>
            <a:ext cx="2968596" cy="64565"/>
            <a:chOff x="0" y="0"/>
            <a:chExt cx="784752" cy="17068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E3393A"/>
            </a:solidFill>
          </p:spPr>
        </p:sp>
        <p:sp>
          <p:nvSpPr>
            <p:cNvPr id="56" name="TextBox 56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23519" tIns="23519" rIns="23519" bIns="23519" rtlCol="0" anchor="ctr"/>
            <a:lstStyle/>
            <a:p>
              <a:pPr algn="ctr">
                <a:lnSpc>
                  <a:spcPts val="907"/>
                </a:lnSpc>
                <a:spcBef>
                  <a:spcPct val="0"/>
                </a:spcBef>
              </a:pPr>
              <a:endParaRPr sz="900"/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0" y="5078936"/>
            <a:ext cx="2968596" cy="64565"/>
            <a:chOff x="0" y="0"/>
            <a:chExt cx="784752" cy="17068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232625"/>
            </a:solidFill>
          </p:spPr>
        </p:sp>
        <p:sp>
          <p:nvSpPr>
            <p:cNvPr id="59" name="TextBox 59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23519" tIns="23519" rIns="23519" bIns="23519" rtlCol="0" anchor="ctr"/>
            <a:lstStyle/>
            <a:p>
              <a:pPr algn="ctr">
                <a:lnSpc>
                  <a:spcPts val="907"/>
                </a:lnSpc>
                <a:spcBef>
                  <a:spcPct val="0"/>
                </a:spcBef>
              </a:pPr>
              <a:endParaRPr sz="900"/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6175404" y="5078936"/>
            <a:ext cx="2968596" cy="64565"/>
            <a:chOff x="0" y="0"/>
            <a:chExt cx="784752" cy="17068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784752" cy="17068"/>
            </a:xfrm>
            <a:custGeom>
              <a:avLst/>
              <a:gdLst/>
              <a:ahLst/>
              <a:cxnLst/>
              <a:rect l="l" t="t" r="r" b="b"/>
              <a:pathLst>
                <a:path w="784752" h="17068">
                  <a:moveTo>
                    <a:pt x="0" y="0"/>
                  </a:moveTo>
                  <a:lnTo>
                    <a:pt x="784752" y="0"/>
                  </a:lnTo>
                  <a:lnTo>
                    <a:pt x="784752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46A96C"/>
            </a:solidFill>
          </p:spPr>
        </p:sp>
        <p:sp>
          <p:nvSpPr>
            <p:cNvPr id="62" name="TextBox 62"/>
            <p:cNvSpPr txBox="1"/>
            <p:nvPr/>
          </p:nvSpPr>
          <p:spPr>
            <a:xfrm>
              <a:off x="0" y="-38100"/>
              <a:ext cx="784752" cy="55168"/>
            </a:xfrm>
            <a:prstGeom prst="rect">
              <a:avLst/>
            </a:prstGeom>
          </p:spPr>
          <p:txBody>
            <a:bodyPr lIns="23519" tIns="23519" rIns="23519" bIns="23519" rtlCol="0" anchor="ctr"/>
            <a:lstStyle/>
            <a:p>
              <a:pPr algn="ctr">
                <a:lnSpc>
                  <a:spcPts val="907"/>
                </a:lnSpc>
                <a:spcBef>
                  <a:spcPct val="0"/>
                </a:spcBef>
              </a:pPr>
              <a:endParaRPr sz="900"/>
            </a:p>
          </p:txBody>
        </p:sp>
      </p:grpSp>
      <p:sp>
        <p:nvSpPr>
          <p:cNvPr id="68" name="TextBox 68"/>
          <p:cNvSpPr txBox="1"/>
          <p:nvPr/>
        </p:nvSpPr>
        <p:spPr>
          <a:xfrm>
            <a:off x="112223" y="1046824"/>
            <a:ext cx="6290890" cy="25853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GB" sz="2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Laboratory-Based Detection of Human Brucellosis in a Private Level 2 Health Facility in Nakuru County, Kenya: Identifying Gaps in One Health Surveillance and Health Security</a:t>
            </a:r>
          </a:p>
        </p:txBody>
      </p:sp>
      <p:sp>
        <p:nvSpPr>
          <p:cNvPr id="74" name="TextBox 74"/>
          <p:cNvSpPr txBox="1"/>
          <p:nvPr/>
        </p:nvSpPr>
        <p:spPr>
          <a:xfrm>
            <a:off x="103471" y="3887965"/>
            <a:ext cx="2842651" cy="2769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GB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Lucy Wanjiku Maina</a:t>
            </a:r>
            <a:endParaRPr lang="en-KE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98225F2A-DF55-1FC2-77FD-6282568BAA45}"/>
              </a:ext>
            </a:extLst>
          </p:cNvPr>
          <p:cNvSpPr txBox="1"/>
          <p:nvPr/>
        </p:nvSpPr>
        <p:spPr>
          <a:xfrm>
            <a:off x="3056270" y="3724930"/>
            <a:ext cx="34345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Medical Laboratory Technologist| Lucymaina545@gmail.com</a:t>
            </a:r>
            <a:endParaRPr lang="en-KE" sz="1400" b="1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D1C540F9-4D4E-53C6-EDC4-F25B9751190E}"/>
              </a:ext>
            </a:extLst>
          </p:cNvPr>
          <p:cNvSpPr txBox="1"/>
          <p:nvPr/>
        </p:nvSpPr>
        <p:spPr>
          <a:xfrm>
            <a:off x="20113" y="4394343"/>
            <a:ext cx="47308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i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 Health Approach</a:t>
            </a:r>
            <a:endParaRPr lang="en-KE" sz="1400" b="1" i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5E82B54E-F070-CC01-BB36-50BED9D4B367}"/>
              </a:ext>
            </a:extLst>
          </p:cNvPr>
          <p:cNvSpPr txBox="1"/>
          <p:nvPr/>
        </p:nvSpPr>
        <p:spPr>
          <a:xfrm>
            <a:off x="2223602" y="4781550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900" b="1" dirty="0">
                <a:solidFill>
                  <a:srgbClr val="3B4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Kenya Health Security Convention | 5</a:t>
            </a:r>
            <a:r>
              <a:rPr lang="en-GB" sz="900" b="1" baseline="30000" dirty="0">
                <a:solidFill>
                  <a:srgbClr val="3B4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GB" sz="900" b="1" dirty="0">
                <a:solidFill>
                  <a:srgbClr val="3B4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8</a:t>
            </a:r>
            <a:r>
              <a:rPr lang="en-GB" sz="900" b="1" baseline="30000" dirty="0">
                <a:solidFill>
                  <a:srgbClr val="3B4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GB" sz="900" b="1" dirty="0">
                <a:solidFill>
                  <a:srgbClr val="3B4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May 2026 | Mombasa - Kenya	</a:t>
            </a:r>
            <a:endParaRPr lang="en-KE" sz="900" b="1" dirty="0">
              <a:solidFill>
                <a:srgbClr val="3B479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5668"/>
            <a:ext cx="9144000" cy="565264"/>
          </a:xfrm>
          <a:prstGeom prst="rect">
            <a:avLst/>
          </a:prstGeom>
          <a:solidFill>
            <a:srgbClr val="1C5E8A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3004"/>
            <a:ext cx="8229600" cy="2826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Background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375685" y="695146"/>
            <a:ext cx="1293095" cy="983739"/>
          </a:xfrm>
          <a:prstGeom prst="ellipse">
            <a:avLst/>
          </a:prstGeom>
          <a:solidFill>
            <a:srgbClr val="F96C5C"/>
          </a:solidFill>
          <a:ln/>
        </p:spPr>
      </p:sp>
      <p:sp>
        <p:nvSpPr>
          <p:cNvPr id="5" name="Text 3"/>
          <p:cNvSpPr/>
          <p:nvPr/>
        </p:nvSpPr>
        <p:spPr>
          <a:xfrm>
            <a:off x="350649" y="792112"/>
            <a:ext cx="1293095" cy="7874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1.6-2.1B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0" y="1903725"/>
            <a:ext cx="1740263" cy="5652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Annual cases globally (Barakat, 2025).</a:t>
            </a: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2365287" y="695146"/>
            <a:ext cx="1293095" cy="1013687"/>
          </a:xfrm>
          <a:prstGeom prst="ellipse">
            <a:avLst/>
          </a:prstGeom>
          <a:solidFill>
            <a:srgbClr val="F96C5C"/>
          </a:solidFill>
          <a:ln/>
        </p:spPr>
      </p:sp>
      <p:sp>
        <p:nvSpPr>
          <p:cNvPr id="8" name="Text 6"/>
          <p:cNvSpPr/>
          <p:nvPr/>
        </p:nvSpPr>
        <p:spPr>
          <a:xfrm>
            <a:off x="2562535" y="847066"/>
            <a:ext cx="960242" cy="65947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82.3%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2134968" y="1906177"/>
            <a:ext cx="1520612" cy="5652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Countries at risk (Laine et al., 2023). </a:t>
            </a: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4697439" y="695146"/>
            <a:ext cx="1309698" cy="997251"/>
          </a:xfrm>
          <a:prstGeom prst="ellipse">
            <a:avLst/>
          </a:prstGeom>
          <a:solidFill>
            <a:srgbClr val="F96C5C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797358" y="863003"/>
            <a:ext cx="1109860" cy="65947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57.5%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4164765" y="1945201"/>
            <a:ext cx="2253155" cy="5652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African population at risk (Laine et al., 2023).</a:t>
            </a: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6938513" y="717340"/>
            <a:ext cx="1276114" cy="997251"/>
          </a:xfrm>
          <a:prstGeom prst="ellipse">
            <a:avLst/>
          </a:prstGeom>
          <a:solidFill>
            <a:srgbClr val="F96C5C"/>
          </a:solidFill>
          <a:ln/>
        </p:spPr>
      </p:sp>
      <p:sp>
        <p:nvSpPr>
          <p:cNvPr id="14" name="Text 12"/>
          <p:cNvSpPr/>
          <p:nvPr/>
        </p:nvSpPr>
        <p:spPr>
          <a:xfrm>
            <a:off x="7036795" y="856081"/>
            <a:ext cx="1018660" cy="65947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100K+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6667278" y="1884440"/>
            <a:ext cx="2123544" cy="5652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Cases annually in Kenya (Evans, 2025).</a:t>
            </a: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169828" y="2836948"/>
            <a:ext cx="4114800" cy="37684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C5E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Risk Factors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1" y="3195303"/>
            <a:ext cx="3316514" cy="146525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20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Unpasteurized dairy products</a:t>
            </a:r>
            <a:endParaRPr lang="en-US" sz="2000" dirty="0"/>
          </a:p>
          <a:p>
            <a:pPr marL="342900" indent="-342900">
              <a:buSzPct val="100000"/>
              <a:buChar char="•"/>
            </a:pPr>
            <a:r>
              <a:rPr lang="en-US" sz="20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Livestock contact &amp; handling</a:t>
            </a:r>
            <a:endParaRPr lang="en-US" sz="2000" dirty="0"/>
          </a:p>
          <a:p>
            <a:pPr marL="342900" indent="-342900">
              <a:buSzPct val="100000"/>
              <a:buChar char="•"/>
            </a:pPr>
            <a:r>
              <a:rPr lang="en-US" sz="20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Occupational exposure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6417920" y="2832379"/>
            <a:ext cx="2123545" cy="37684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C5E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High-Risk Groups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6303440" y="3118178"/>
            <a:ext cx="2709458" cy="16151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20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Healthcare professionals</a:t>
            </a:r>
            <a:endParaRPr lang="en-US" sz="2000" dirty="0"/>
          </a:p>
          <a:p>
            <a:pPr marL="342900" indent="-342900">
              <a:buSzPct val="100000"/>
              <a:buChar char="•"/>
            </a:pPr>
            <a:r>
              <a:rPr lang="en-US" sz="20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Veterinarians</a:t>
            </a:r>
            <a:endParaRPr lang="en-US" sz="2000" dirty="0"/>
          </a:p>
          <a:p>
            <a:pPr marL="342900" indent="-342900">
              <a:buSzPct val="100000"/>
              <a:buChar char="•"/>
            </a:pPr>
            <a:r>
              <a:rPr lang="en-US" sz="20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Animal breeders</a:t>
            </a:r>
            <a:endParaRPr lang="en-US" sz="2000" dirty="0"/>
          </a:p>
        </p:txBody>
      </p:sp>
      <p:sp>
        <p:nvSpPr>
          <p:cNvPr id="20" name="Freeform 2">
            <a:extLst>
              <a:ext uri="{FF2B5EF4-FFF2-40B4-BE49-F238E27FC236}">
                <a16:creationId xmlns:a16="http://schemas.microsoft.com/office/drawing/2014/main" id="{50C7EC18-4991-40C8-850F-C6FC9180112F}"/>
              </a:ext>
            </a:extLst>
          </p:cNvPr>
          <p:cNvSpPr/>
          <p:nvPr/>
        </p:nvSpPr>
        <p:spPr>
          <a:xfrm>
            <a:off x="145366" y="4882087"/>
            <a:ext cx="1747645" cy="232108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570"/>
            </a:stretch>
          </a:blipFill>
        </p:spPr>
      </p:sp>
      <p:grpSp>
        <p:nvGrpSpPr>
          <p:cNvPr id="65" name="Group 3">
            <a:extLst>
              <a:ext uri="{FF2B5EF4-FFF2-40B4-BE49-F238E27FC236}">
                <a16:creationId xmlns:a16="http://schemas.microsoft.com/office/drawing/2014/main" id="{E4CA60DC-6DB0-4827-95B4-639EE8114C81}"/>
              </a:ext>
            </a:extLst>
          </p:cNvPr>
          <p:cNvGrpSpPr/>
          <p:nvPr/>
        </p:nvGrpSpPr>
        <p:grpSpPr>
          <a:xfrm>
            <a:off x="7242629" y="4845585"/>
            <a:ext cx="1463540" cy="235868"/>
            <a:chOff x="0" y="0"/>
            <a:chExt cx="3348923" cy="1163800"/>
          </a:xfrm>
        </p:grpSpPr>
        <p:sp>
          <p:nvSpPr>
            <p:cNvPr id="66" name="Freeform 4">
              <a:extLst>
                <a:ext uri="{FF2B5EF4-FFF2-40B4-BE49-F238E27FC236}">
                  <a16:creationId xmlns:a16="http://schemas.microsoft.com/office/drawing/2014/main" id="{BE88ECC6-BBA6-4213-BE9A-B3D261D7C7E8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67" name="Group 5">
              <a:extLst>
                <a:ext uri="{FF2B5EF4-FFF2-40B4-BE49-F238E27FC236}">
                  <a16:creationId xmlns:a16="http://schemas.microsoft.com/office/drawing/2014/main" id="{F07F8B78-F3A5-4D69-902F-AAFFB8F2E1A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108" name="Freeform 6">
                <a:extLst>
                  <a:ext uri="{FF2B5EF4-FFF2-40B4-BE49-F238E27FC236}">
                    <a16:creationId xmlns:a16="http://schemas.microsoft.com/office/drawing/2014/main" id="{6DE61638-226E-4265-9B16-C1891CE0B92A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68" name="Group 7">
              <a:extLst>
                <a:ext uri="{FF2B5EF4-FFF2-40B4-BE49-F238E27FC236}">
                  <a16:creationId xmlns:a16="http://schemas.microsoft.com/office/drawing/2014/main" id="{CABCB058-B900-455F-9100-3060450BCBC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104" name="Freeform 8">
                <a:extLst>
                  <a:ext uri="{FF2B5EF4-FFF2-40B4-BE49-F238E27FC236}">
                    <a16:creationId xmlns:a16="http://schemas.microsoft.com/office/drawing/2014/main" id="{FD56BA5E-7A32-413E-B5FB-B481599F9805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5" name="Freeform 9">
                <a:extLst>
                  <a:ext uri="{FF2B5EF4-FFF2-40B4-BE49-F238E27FC236}">
                    <a16:creationId xmlns:a16="http://schemas.microsoft.com/office/drawing/2014/main" id="{0C175B7F-4072-494C-9EB0-45F4A73B64BD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6" name="Freeform 10">
                <a:extLst>
                  <a:ext uri="{FF2B5EF4-FFF2-40B4-BE49-F238E27FC236}">
                    <a16:creationId xmlns:a16="http://schemas.microsoft.com/office/drawing/2014/main" id="{2018854B-A924-4399-B140-2C3A517DB4D6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7" name="Freeform 11">
                <a:extLst>
                  <a:ext uri="{FF2B5EF4-FFF2-40B4-BE49-F238E27FC236}">
                    <a16:creationId xmlns:a16="http://schemas.microsoft.com/office/drawing/2014/main" id="{D14439B0-06E0-416B-A543-153C9837609D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69" name="Group 12">
              <a:extLst>
                <a:ext uri="{FF2B5EF4-FFF2-40B4-BE49-F238E27FC236}">
                  <a16:creationId xmlns:a16="http://schemas.microsoft.com/office/drawing/2014/main" id="{6DE6236A-A85C-4963-98BC-507017F5EF2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99" name="Freeform 13">
                <a:extLst>
                  <a:ext uri="{FF2B5EF4-FFF2-40B4-BE49-F238E27FC236}">
                    <a16:creationId xmlns:a16="http://schemas.microsoft.com/office/drawing/2014/main" id="{D9A4591A-4E29-4263-B693-F705B2867683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00" name="Freeform 14">
                <a:extLst>
                  <a:ext uri="{FF2B5EF4-FFF2-40B4-BE49-F238E27FC236}">
                    <a16:creationId xmlns:a16="http://schemas.microsoft.com/office/drawing/2014/main" id="{2BC2EA00-3A6F-47B2-A16B-BD677D8B3B3E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01" name="Freeform 15">
                <a:extLst>
                  <a:ext uri="{FF2B5EF4-FFF2-40B4-BE49-F238E27FC236}">
                    <a16:creationId xmlns:a16="http://schemas.microsoft.com/office/drawing/2014/main" id="{A58D3468-1D07-433E-935A-80ED1DEF1336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02" name="Freeform 16">
                <a:extLst>
                  <a:ext uri="{FF2B5EF4-FFF2-40B4-BE49-F238E27FC236}">
                    <a16:creationId xmlns:a16="http://schemas.microsoft.com/office/drawing/2014/main" id="{1FF45B13-5157-4633-8D5D-F2E309FDDBFB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03" name="Freeform 17">
                <a:extLst>
                  <a:ext uri="{FF2B5EF4-FFF2-40B4-BE49-F238E27FC236}">
                    <a16:creationId xmlns:a16="http://schemas.microsoft.com/office/drawing/2014/main" id="{E64F89AE-E248-4F78-A156-C7D924E76AD5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70" name="Group 18">
              <a:extLst>
                <a:ext uri="{FF2B5EF4-FFF2-40B4-BE49-F238E27FC236}">
                  <a16:creationId xmlns:a16="http://schemas.microsoft.com/office/drawing/2014/main" id="{64D80B5A-EE00-4148-876B-2794D40C2B9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94" name="Freeform 19">
                <a:extLst>
                  <a:ext uri="{FF2B5EF4-FFF2-40B4-BE49-F238E27FC236}">
                    <a16:creationId xmlns:a16="http://schemas.microsoft.com/office/drawing/2014/main" id="{4F862ADF-07B9-4F1F-AD79-74D08495AFB0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5" name="Freeform 20">
                <a:extLst>
                  <a:ext uri="{FF2B5EF4-FFF2-40B4-BE49-F238E27FC236}">
                    <a16:creationId xmlns:a16="http://schemas.microsoft.com/office/drawing/2014/main" id="{D30D7C2F-CAA1-4F6D-98C8-DCB515EBFB35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6" name="Freeform 21">
                <a:extLst>
                  <a:ext uri="{FF2B5EF4-FFF2-40B4-BE49-F238E27FC236}">
                    <a16:creationId xmlns:a16="http://schemas.microsoft.com/office/drawing/2014/main" id="{670C9788-7194-49F4-AB2E-4D676F38C432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7" name="Freeform 22">
                <a:extLst>
                  <a:ext uri="{FF2B5EF4-FFF2-40B4-BE49-F238E27FC236}">
                    <a16:creationId xmlns:a16="http://schemas.microsoft.com/office/drawing/2014/main" id="{A6BA3DF4-0EAD-4E18-9AD7-AC1AC8525EE5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98" name="Freeform 23">
                <a:extLst>
                  <a:ext uri="{FF2B5EF4-FFF2-40B4-BE49-F238E27FC236}">
                    <a16:creationId xmlns:a16="http://schemas.microsoft.com/office/drawing/2014/main" id="{6C2949BE-3B62-4677-A8FC-633CD2C04625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1" name="Group 24">
              <a:extLst>
                <a:ext uri="{FF2B5EF4-FFF2-40B4-BE49-F238E27FC236}">
                  <a16:creationId xmlns:a16="http://schemas.microsoft.com/office/drawing/2014/main" id="{5CFABDDA-37C0-4B6D-9371-C3699A27935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84" name="Freeform 25">
                <a:extLst>
                  <a:ext uri="{FF2B5EF4-FFF2-40B4-BE49-F238E27FC236}">
                    <a16:creationId xmlns:a16="http://schemas.microsoft.com/office/drawing/2014/main" id="{53AA5652-BF9C-4872-A467-AEAE8AD20F1F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85" name="Freeform 26">
                <a:extLst>
                  <a:ext uri="{FF2B5EF4-FFF2-40B4-BE49-F238E27FC236}">
                    <a16:creationId xmlns:a16="http://schemas.microsoft.com/office/drawing/2014/main" id="{23437084-F50A-4CF7-A446-4AE9DAAF67E2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86" name="Freeform 27">
                <a:extLst>
                  <a:ext uri="{FF2B5EF4-FFF2-40B4-BE49-F238E27FC236}">
                    <a16:creationId xmlns:a16="http://schemas.microsoft.com/office/drawing/2014/main" id="{16421C6E-FF45-4B71-A058-89EBA74ABCEE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87" name="Freeform 28">
                <a:extLst>
                  <a:ext uri="{FF2B5EF4-FFF2-40B4-BE49-F238E27FC236}">
                    <a16:creationId xmlns:a16="http://schemas.microsoft.com/office/drawing/2014/main" id="{4804C93B-34F3-4D6C-AE4D-E5605FCE4612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88" name="Freeform 29">
                <a:extLst>
                  <a:ext uri="{FF2B5EF4-FFF2-40B4-BE49-F238E27FC236}">
                    <a16:creationId xmlns:a16="http://schemas.microsoft.com/office/drawing/2014/main" id="{C73EC9F6-DAC1-4F15-BCC8-6727806C0522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89" name="Freeform 30">
                <a:extLst>
                  <a:ext uri="{FF2B5EF4-FFF2-40B4-BE49-F238E27FC236}">
                    <a16:creationId xmlns:a16="http://schemas.microsoft.com/office/drawing/2014/main" id="{670DA00B-2ED3-44AA-AB16-C49044984DB7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90" name="Freeform 31">
                <a:extLst>
                  <a:ext uri="{FF2B5EF4-FFF2-40B4-BE49-F238E27FC236}">
                    <a16:creationId xmlns:a16="http://schemas.microsoft.com/office/drawing/2014/main" id="{DBB13BE8-31E7-4F93-B322-486E37EF13DA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91" name="Freeform 32">
                <a:extLst>
                  <a:ext uri="{FF2B5EF4-FFF2-40B4-BE49-F238E27FC236}">
                    <a16:creationId xmlns:a16="http://schemas.microsoft.com/office/drawing/2014/main" id="{04862D30-9779-4C33-A9ED-CFEC78192498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92" name="Freeform 33">
                <a:extLst>
                  <a:ext uri="{FF2B5EF4-FFF2-40B4-BE49-F238E27FC236}">
                    <a16:creationId xmlns:a16="http://schemas.microsoft.com/office/drawing/2014/main" id="{C57EDAF0-E003-4B00-BF38-44EA8DCB1B5E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93" name="Freeform 34">
                <a:extLst>
                  <a:ext uri="{FF2B5EF4-FFF2-40B4-BE49-F238E27FC236}">
                    <a16:creationId xmlns:a16="http://schemas.microsoft.com/office/drawing/2014/main" id="{05E22DC0-E393-4DAF-A5EE-842C1B48069F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72" name="Group 35">
              <a:extLst>
                <a:ext uri="{FF2B5EF4-FFF2-40B4-BE49-F238E27FC236}">
                  <a16:creationId xmlns:a16="http://schemas.microsoft.com/office/drawing/2014/main" id="{9E6FB677-F51C-45F2-A7C2-81342B9098D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83" name="Freeform 36">
                <a:extLst>
                  <a:ext uri="{FF2B5EF4-FFF2-40B4-BE49-F238E27FC236}">
                    <a16:creationId xmlns:a16="http://schemas.microsoft.com/office/drawing/2014/main" id="{8D3C442D-673B-42C0-BF83-039079B6B809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73" name="Group 37">
              <a:extLst>
                <a:ext uri="{FF2B5EF4-FFF2-40B4-BE49-F238E27FC236}">
                  <a16:creationId xmlns:a16="http://schemas.microsoft.com/office/drawing/2014/main" id="{41AED2C4-6DC4-47FD-B69B-76E16B9219F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79" name="Freeform 38">
                <a:extLst>
                  <a:ext uri="{FF2B5EF4-FFF2-40B4-BE49-F238E27FC236}">
                    <a16:creationId xmlns:a16="http://schemas.microsoft.com/office/drawing/2014/main" id="{AE846495-E130-4E8E-9FDD-4D2F33B6488E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80" name="Freeform 39">
                <a:extLst>
                  <a:ext uri="{FF2B5EF4-FFF2-40B4-BE49-F238E27FC236}">
                    <a16:creationId xmlns:a16="http://schemas.microsoft.com/office/drawing/2014/main" id="{803AD846-BE18-44CB-8E8C-F69DBD9140EB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81" name="Freeform 40">
                <a:extLst>
                  <a:ext uri="{FF2B5EF4-FFF2-40B4-BE49-F238E27FC236}">
                    <a16:creationId xmlns:a16="http://schemas.microsoft.com/office/drawing/2014/main" id="{06852A59-3556-4418-BABC-DDE2CBBA6204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82" name="Freeform 41">
                <a:extLst>
                  <a:ext uri="{FF2B5EF4-FFF2-40B4-BE49-F238E27FC236}">
                    <a16:creationId xmlns:a16="http://schemas.microsoft.com/office/drawing/2014/main" id="{0C562F59-D013-4844-B7B9-3C7DACA769A8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74" name="Group 42">
              <a:extLst>
                <a:ext uri="{FF2B5EF4-FFF2-40B4-BE49-F238E27FC236}">
                  <a16:creationId xmlns:a16="http://schemas.microsoft.com/office/drawing/2014/main" id="{F5D45F22-44CC-4BF4-9058-89D13D37D49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75" name="Freeform 43">
                <a:extLst>
                  <a:ext uri="{FF2B5EF4-FFF2-40B4-BE49-F238E27FC236}">
                    <a16:creationId xmlns:a16="http://schemas.microsoft.com/office/drawing/2014/main" id="{9A392992-7146-4E60-8849-18B1C9086E5F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76" name="Freeform 44">
                <a:extLst>
                  <a:ext uri="{FF2B5EF4-FFF2-40B4-BE49-F238E27FC236}">
                    <a16:creationId xmlns:a16="http://schemas.microsoft.com/office/drawing/2014/main" id="{62E57F7B-0925-400A-8881-92DAEB9C56BE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77" name="Freeform 45">
                <a:extLst>
                  <a:ext uri="{FF2B5EF4-FFF2-40B4-BE49-F238E27FC236}">
                    <a16:creationId xmlns:a16="http://schemas.microsoft.com/office/drawing/2014/main" id="{A194CD43-215C-4AB4-B563-03B914B72BA3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78" name="Freeform 46">
                <a:extLst>
                  <a:ext uri="{FF2B5EF4-FFF2-40B4-BE49-F238E27FC236}">
                    <a16:creationId xmlns:a16="http://schemas.microsoft.com/office/drawing/2014/main" id="{5C39391F-DF4E-4650-8525-DF93C914E055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sp>
        <p:nvSpPr>
          <p:cNvPr id="21" name="Oval 20">
            <a:extLst>
              <a:ext uri="{FF2B5EF4-FFF2-40B4-BE49-F238E27FC236}">
                <a16:creationId xmlns:a16="http://schemas.microsoft.com/office/drawing/2014/main" id="{2C655617-776E-4915-9927-A275FC46AC93}"/>
              </a:ext>
            </a:extLst>
          </p:cNvPr>
          <p:cNvSpPr/>
          <p:nvPr/>
        </p:nvSpPr>
        <p:spPr>
          <a:xfrm>
            <a:off x="3363694" y="2756599"/>
            <a:ext cx="2416611" cy="2008637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70-75% of Human cases: caused by B.abortus &amp; B.melitensis (Barakat, 2025)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0"/>
          </a:xfrm>
          <a:prstGeom prst="rect">
            <a:avLst/>
          </a:prstGeom>
          <a:solidFill>
            <a:srgbClr val="1C5E8A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 Statement &amp; Justification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097279"/>
            <a:ext cx="2560320" cy="3467463"/>
          </a:xfrm>
          <a:prstGeom prst="rect">
            <a:avLst/>
          </a:prstGeom>
          <a:solidFill>
            <a:srgbClr val="ECF0F1"/>
          </a:solidFill>
          <a:ln w="25400">
            <a:solidFill>
              <a:srgbClr val="1C5E8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371600" y="1280160"/>
            <a:ext cx="731520" cy="731520"/>
          </a:xfrm>
          <a:prstGeom prst="ellipse">
            <a:avLst/>
          </a:prstGeom>
          <a:solidFill>
            <a:srgbClr val="F96C5C"/>
          </a:solidFill>
          <a:ln/>
        </p:spPr>
      </p:sp>
      <p:sp>
        <p:nvSpPr>
          <p:cNvPr id="6" name="Text 4"/>
          <p:cNvSpPr/>
          <p:nvPr/>
        </p:nvSpPr>
        <p:spPr>
          <a:xfrm>
            <a:off x="1371600" y="1280160"/>
            <a:ext cx="7315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①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40080" y="2194560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C5E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Underdiagnosis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548640" y="2743200"/>
            <a:ext cx="2412274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½ million cases registered annually vs. WHO estimates of higher true incidence (Ghanbari et al., 2020).</a:t>
            </a:r>
            <a:endParaRPr lang="en-US" dirty="0"/>
          </a:p>
        </p:txBody>
      </p:sp>
      <p:sp>
        <p:nvSpPr>
          <p:cNvPr id="9" name="Shape 7"/>
          <p:cNvSpPr/>
          <p:nvPr/>
        </p:nvSpPr>
        <p:spPr>
          <a:xfrm>
            <a:off x="3337560" y="1097279"/>
            <a:ext cx="2560320" cy="3467463"/>
          </a:xfrm>
          <a:prstGeom prst="rect">
            <a:avLst/>
          </a:prstGeom>
          <a:solidFill>
            <a:srgbClr val="ECF0F1"/>
          </a:solidFill>
          <a:ln w="25400">
            <a:solidFill>
              <a:srgbClr val="1C5E8A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251960" y="1280160"/>
            <a:ext cx="731520" cy="731520"/>
          </a:xfrm>
          <a:prstGeom prst="ellipse">
            <a:avLst/>
          </a:prstGeom>
          <a:solidFill>
            <a:srgbClr val="F96C5C"/>
          </a:solidFill>
          <a:ln/>
        </p:spPr>
      </p:sp>
      <p:sp>
        <p:nvSpPr>
          <p:cNvPr id="11" name="Text 9"/>
          <p:cNvSpPr/>
          <p:nvPr/>
        </p:nvSpPr>
        <p:spPr>
          <a:xfrm>
            <a:off x="4251960" y="1280160"/>
            <a:ext cx="7315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②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3418114" y="2194560"/>
            <a:ext cx="2423886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C5E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Testing Limitations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3418113" y="2816495"/>
            <a:ext cx="2423885" cy="1291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20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Agglutination Test (BAT): Rapid but cannot confirm active infection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6217920" y="1097280"/>
            <a:ext cx="2560320" cy="3467462"/>
          </a:xfrm>
          <a:prstGeom prst="rect">
            <a:avLst/>
          </a:prstGeom>
          <a:solidFill>
            <a:srgbClr val="ECF0F1"/>
          </a:solidFill>
          <a:ln w="25400">
            <a:solidFill>
              <a:srgbClr val="1C5E8A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7132320" y="1280160"/>
            <a:ext cx="731520" cy="731520"/>
          </a:xfrm>
          <a:prstGeom prst="ellipse">
            <a:avLst/>
          </a:prstGeom>
          <a:solidFill>
            <a:srgbClr val="F96C5C"/>
          </a:solidFill>
          <a:ln/>
        </p:spPr>
      </p:sp>
      <p:sp>
        <p:nvSpPr>
          <p:cNvPr id="16" name="Text 14"/>
          <p:cNvSpPr/>
          <p:nvPr/>
        </p:nvSpPr>
        <p:spPr>
          <a:xfrm>
            <a:off x="7132320" y="1280160"/>
            <a:ext cx="7315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③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6400800" y="2194560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C5E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Surveillance Gap</a:t>
            </a:r>
            <a:endParaRPr lang="en-US" sz="2400" dirty="0"/>
          </a:p>
        </p:txBody>
      </p:sp>
      <p:sp>
        <p:nvSpPr>
          <p:cNvPr id="18" name="Text 16"/>
          <p:cNvSpPr/>
          <p:nvPr/>
        </p:nvSpPr>
        <p:spPr>
          <a:xfrm>
            <a:off x="6313714" y="2743200"/>
            <a:ext cx="2373086" cy="13030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20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Private facilities detect cases but lack linkage to national surveillance systems</a:t>
            </a:r>
            <a:endParaRPr lang="en-US" sz="2000" dirty="0"/>
          </a:p>
        </p:txBody>
      </p:sp>
      <p:grpSp>
        <p:nvGrpSpPr>
          <p:cNvPr id="19" name="Group 3">
            <a:extLst>
              <a:ext uri="{FF2B5EF4-FFF2-40B4-BE49-F238E27FC236}">
                <a16:creationId xmlns:a16="http://schemas.microsoft.com/office/drawing/2014/main" id="{154D605E-0F65-4DA6-9B25-D0D225C1704F}"/>
              </a:ext>
            </a:extLst>
          </p:cNvPr>
          <p:cNvGrpSpPr/>
          <p:nvPr/>
        </p:nvGrpSpPr>
        <p:grpSpPr>
          <a:xfrm>
            <a:off x="7291136" y="4770152"/>
            <a:ext cx="1304223" cy="284478"/>
            <a:chOff x="0" y="0"/>
            <a:chExt cx="3348923" cy="1163800"/>
          </a:xfrm>
        </p:grpSpPr>
        <p:sp>
          <p:nvSpPr>
            <p:cNvPr id="20" name="Freeform 4">
              <a:extLst>
                <a:ext uri="{FF2B5EF4-FFF2-40B4-BE49-F238E27FC236}">
                  <a16:creationId xmlns:a16="http://schemas.microsoft.com/office/drawing/2014/main" id="{32F459E9-47D7-484C-A6D1-44AEE44D4BDA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21" name="Group 5">
              <a:extLst>
                <a:ext uri="{FF2B5EF4-FFF2-40B4-BE49-F238E27FC236}">
                  <a16:creationId xmlns:a16="http://schemas.microsoft.com/office/drawing/2014/main" id="{69047B55-1337-409D-AFDD-04355C87828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2" name="Freeform 6">
                <a:extLst>
                  <a:ext uri="{FF2B5EF4-FFF2-40B4-BE49-F238E27FC236}">
                    <a16:creationId xmlns:a16="http://schemas.microsoft.com/office/drawing/2014/main" id="{18FDC31A-BC94-474F-A8A3-B1C1CC5CB0EB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2" name="Group 7">
              <a:extLst>
                <a:ext uri="{FF2B5EF4-FFF2-40B4-BE49-F238E27FC236}">
                  <a16:creationId xmlns:a16="http://schemas.microsoft.com/office/drawing/2014/main" id="{EA38FD38-247F-4957-B82A-B3EA725DF7B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58" name="Freeform 8">
                <a:extLst>
                  <a:ext uri="{FF2B5EF4-FFF2-40B4-BE49-F238E27FC236}">
                    <a16:creationId xmlns:a16="http://schemas.microsoft.com/office/drawing/2014/main" id="{D6F6F307-B073-440B-B85E-5B37F522BFAB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59" name="Freeform 9">
                <a:extLst>
                  <a:ext uri="{FF2B5EF4-FFF2-40B4-BE49-F238E27FC236}">
                    <a16:creationId xmlns:a16="http://schemas.microsoft.com/office/drawing/2014/main" id="{1117AB6D-7957-47A1-87A1-B7BC26C7FE8F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60" name="Freeform 10">
                <a:extLst>
                  <a:ext uri="{FF2B5EF4-FFF2-40B4-BE49-F238E27FC236}">
                    <a16:creationId xmlns:a16="http://schemas.microsoft.com/office/drawing/2014/main" id="{51CF1E0F-85F4-4666-8EA8-F006EF951FF3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61" name="Freeform 11">
                <a:extLst>
                  <a:ext uri="{FF2B5EF4-FFF2-40B4-BE49-F238E27FC236}">
                    <a16:creationId xmlns:a16="http://schemas.microsoft.com/office/drawing/2014/main" id="{EF2127BD-9AAC-4E14-A190-08A0168A80D2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3" name="Group 12">
              <a:extLst>
                <a:ext uri="{FF2B5EF4-FFF2-40B4-BE49-F238E27FC236}">
                  <a16:creationId xmlns:a16="http://schemas.microsoft.com/office/drawing/2014/main" id="{E07ACFD5-3BF5-4845-BECB-7DE2EE5CF25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53" name="Freeform 13">
                <a:extLst>
                  <a:ext uri="{FF2B5EF4-FFF2-40B4-BE49-F238E27FC236}">
                    <a16:creationId xmlns:a16="http://schemas.microsoft.com/office/drawing/2014/main" id="{87917B3A-6816-476B-9FBF-3DF3EDE2457E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54" name="Freeform 14">
                <a:extLst>
                  <a:ext uri="{FF2B5EF4-FFF2-40B4-BE49-F238E27FC236}">
                    <a16:creationId xmlns:a16="http://schemas.microsoft.com/office/drawing/2014/main" id="{8064EF79-5BFE-4B04-BEA6-48B8E7D99910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55" name="Freeform 15">
                <a:extLst>
                  <a:ext uri="{FF2B5EF4-FFF2-40B4-BE49-F238E27FC236}">
                    <a16:creationId xmlns:a16="http://schemas.microsoft.com/office/drawing/2014/main" id="{DA55AB17-10A5-4FC9-B6FF-24365C7E7CB1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56" name="Freeform 16">
                <a:extLst>
                  <a:ext uri="{FF2B5EF4-FFF2-40B4-BE49-F238E27FC236}">
                    <a16:creationId xmlns:a16="http://schemas.microsoft.com/office/drawing/2014/main" id="{2B353BC2-2594-458A-8C52-872D94F23B3E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57" name="Freeform 17">
                <a:extLst>
                  <a:ext uri="{FF2B5EF4-FFF2-40B4-BE49-F238E27FC236}">
                    <a16:creationId xmlns:a16="http://schemas.microsoft.com/office/drawing/2014/main" id="{07C3693F-9C5E-4EDE-9A4E-BB9166574B15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24" name="Group 18">
              <a:extLst>
                <a:ext uri="{FF2B5EF4-FFF2-40B4-BE49-F238E27FC236}">
                  <a16:creationId xmlns:a16="http://schemas.microsoft.com/office/drawing/2014/main" id="{F8B351DF-B435-4CA4-9315-6EA9A6BF6E5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48" name="Freeform 19">
                <a:extLst>
                  <a:ext uri="{FF2B5EF4-FFF2-40B4-BE49-F238E27FC236}">
                    <a16:creationId xmlns:a16="http://schemas.microsoft.com/office/drawing/2014/main" id="{6539517F-7140-4B16-803A-AFBFD3BE58DF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9" name="Freeform 20">
                <a:extLst>
                  <a:ext uri="{FF2B5EF4-FFF2-40B4-BE49-F238E27FC236}">
                    <a16:creationId xmlns:a16="http://schemas.microsoft.com/office/drawing/2014/main" id="{906D4C43-CBC6-4A5F-8F48-109CFBCC6383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50" name="Freeform 21">
                <a:extLst>
                  <a:ext uri="{FF2B5EF4-FFF2-40B4-BE49-F238E27FC236}">
                    <a16:creationId xmlns:a16="http://schemas.microsoft.com/office/drawing/2014/main" id="{88E85883-3F90-42CF-AD74-D02E3AC5D504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51" name="Freeform 22">
                <a:extLst>
                  <a:ext uri="{FF2B5EF4-FFF2-40B4-BE49-F238E27FC236}">
                    <a16:creationId xmlns:a16="http://schemas.microsoft.com/office/drawing/2014/main" id="{29F708C7-3347-4232-B9D8-1209F15A2F4D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52" name="Freeform 23">
                <a:extLst>
                  <a:ext uri="{FF2B5EF4-FFF2-40B4-BE49-F238E27FC236}">
                    <a16:creationId xmlns:a16="http://schemas.microsoft.com/office/drawing/2014/main" id="{12E82460-A561-422C-BD2E-F1EAEE81C4CF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A3B00000-6C17-450F-AC76-BCBC13C3F30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38" name="Freeform 25">
                <a:extLst>
                  <a:ext uri="{FF2B5EF4-FFF2-40B4-BE49-F238E27FC236}">
                    <a16:creationId xmlns:a16="http://schemas.microsoft.com/office/drawing/2014/main" id="{D8CFE76B-0D2D-44B4-B3CE-E1A40B39A0D1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9" name="Freeform 26">
                <a:extLst>
                  <a:ext uri="{FF2B5EF4-FFF2-40B4-BE49-F238E27FC236}">
                    <a16:creationId xmlns:a16="http://schemas.microsoft.com/office/drawing/2014/main" id="{B31CDBFF-13A7-46B5-87F7-56F2C517513F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0" name="Freeform 27">
                <a:extLst>
                  <a:ext uri="{FF2B5EF4-FFF2-40B4-BE49-F238E27FC236}">
                    <a16:creationId xmlns:a16="http://schemas.microsoft.com/office/drawing/2014/main" id="{6A504196-0A69-442F-815F-517E7570D38A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1" name="Freeform 28">
                <a:extLst>
                  <a:ext uri="{FF2B5EF4-FFF2-40B4-BE49-F238E27FC236}">
                    <a16:creationId xmlns:a16="http://schemas.microsoft.com/office/drawing/2014/main" id="{FE66C200-F422-4C09-BC54-01E87F7FB399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2" name="Freeform 29">
                <a:extLst>
                  <a:ext uri="{FF2B5EF4-FFF2-40B4-BE49-F238E27FC236}">
                    <a16:creationId xmlns:a16="http://schemas.microsoft.com/office/drawing/2014/main" id="{ADFA6A55-AB45-42F7-AB12-22F21F3C558A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3" name="Freeform 30">
                <a:extLst>
                  <a:ext uri="{FF2B5EF4-FFF2-40B4-BE49-F238E27FC236}">
                    <a16:creationId xmlns:a16="http://schemas.microsoft.com/office/drawing/2014/main" id="{BC81054C-BDC9-4FA3-92A1-5A519CE85BEB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31">
                <a:extLst>
                  <a:ext uri="{FF2B5EF4-FFF2-40B4-BE49-F238E27FC236}">
                    <a16:creationId xmlns:a16="http://schemas.microsoft.com/office/drawing/2014/main" id="{02C53363-8A91-492C-A98A-E0E8B7D36F97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32">
                <a:extLst>
                  <a:ext uri="{FF2B5EF4-FFF2-40B4-BE49-F238E27FC236}">
                    <a16:creationId xmlns:a16="http://schemas.microsoft.com/office/drawing/2014/main" id="{570A67D4-CBC2-472D-A998-95D9BADBB495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33">
                <a:extLst>
                  <a:ext uri="{FF2B5EF4-FFF2-40B4-BE49-F238E27FC236}">
                    <a16:creationId xmlns:a16="http://schemas.microsoft.com/office/drawing/2014/main" id="{D5213833-2994-4966-A938-3DC880260E0F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7" name="Freeform 34">
                <a:extLst>
                  <a:ext uri="{FF2B5EF4-FFF2-40B4-BE49-F238E27FC236}">
                    <a16:creationId xmlns:a16="http://schemas.microsoft.com/office/drawing/2014/main" id="{1FEF6A4E-897A-4720-B5FE-61366DFB6C77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26" name="Group 35">
              <a:extLst>
                <a:ext uri="{FF2B5EF4-FFF2-40B4-BE49-F238E27FC236}">
                  <a16:creationId xmlns:a16="http://schemas.microsoft.com/office/drawing/2014/main" id="{2D76C0BE-EF00-4C20-A4E5-5D06BB8AF0E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7" name="Freeform 36">
                <a:extLst>
                  <a:ext uri="{FF2B5EF4-FFF2-40B4-BE49-F238E27FC236}">
                    <a16:creationId xmlns:a16="http://schemas.microsoft.com/office/drawing/2014/main" id="{709DE349-26FE-4C92-9A30-8F7FDE7556DE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27" name="Group 37">
              <a:extLst>
                <a:ext uri="{FF2B5EF4-FFF2-40B4-BE49-F238E27FC236}">
                  <a16:creationId xmlns:a16="http://schemas.microsoft.com/office/drawing/2014/main" id="{09EB8E9C-363B-412B-B47D-20BF377B563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3" name="Freeform 38">
                <a:extLst>
                  <a:ext uri="{FF2B5EF4-FFF2-40B4-BE49-F238E27FC236}">
                    <a16:creationId xmlns:a16="http://schemas.microsoft.com/office/drawing/2014/main" id="{6AB38410-DDEE-4941-904D-A5CF792D37C4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4" name="Freeform 39">
                <a:extLst>
                  <a:ext uri="{FF2B5EF4-FFF2-40B4-BE49-F238E27FC236}">
                    <a16:creationId xmlns:a16="http://schemas.microsoft.com/office/drawing/2014/main" id="{E0CB0F94-254E-4A05-8B6A-F42AA2612C8D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5" name="Freeform 40">
                <a:extLst>
                  <a:ext uri="{FF2B5EF4-FFF2-40B4-BE49-F238E27FC236}">
                    <a16:creationId xmlns:a16="http://schemas.microsoft.com/office/drawing/2014/main" id="{17AA0C6E-65DD-4E4A-A724-437E1339BA33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6" name="Freeform 41">
                <a:extLst>
                  <a:ext uri="{FF2B5EF4-FFF2-40B4-BE49-F238E27FC236}">
                    <a16:creationId xmlns:a16="http://schemas.microsoft.com/office/drawing/2014/main" id="{C1799B25-9E5D-447D-B725-7EA530F96D70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8" name="Group 42">
              <a:extLst>
                <a:ext uri="{FF2B5EF4-FFF2-40B4-BE49-F238E27FC236}">
                  <a16:creationId xmlns:a16="http://schemas.microsoft.com/office/drawing/2014/main" id="{BF310546-21EA-4FA0-A77A-05842023D88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29" name="Freeform 43">
                <a:extLst>
                  <a:ext uri="{FF2B5EF4-FFF2-40B4-BE49-F238E27FC236}">
                    <a16:creationId xmlns:a16="http://schemas.microsoft.com/office/drawing/2014/main" id="{FE32F2A0-C440-4320-BF25-D9773EE1AD52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44">
                <a:extLst>
                  <a:ext uri="{FF2B5EF4-FFF2-40B4-BE49-F238E27FC236}">
                    <a16:creationId xmlns:a16="http://schemas.microsoft.com/office/drawing/2014/main" id="{3705012E-AD86-4A7D-94C7-652ABCF3DAB1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45">
                <a:extLst>
                  <a:ext uri="{FF2B5EF4-FFF2-40B4-BE49-F238E27FC236}">
                    <a16:creationId xmlns:a16="http://schemas.microsoft.com/office/drawing/2014/main" id="{3F2DEBDA-EAD9-4622-9AE3-CED676995422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46">
                <a:extLst>
                  <a:ext uri="{FF2B5EF4-FFF2-40B4-BE49-F238E27FC236}">
                    <a16:creationId xmlns:a16="http://schemas.microsoft.com/office/drawing/2014/main" id="{37ACACA4-C514-422A-BA14-E7689CAF8093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sp>
        <p:nvSpPr>
          <p:cNvPr id="63" name="Freeform 2">
            <a:extLst>
              <a:ext uri="{FF2B5EF4-FFF2-40B4-BE49-F238E27FC236}">
                <a16:creationId xmlns:a16="http://schemas.microsoft.com/office/drawing/2014/main" id="{E3B534E7-1687-4403-AB91-34DDF7BCCED1}"/>
              </a:ext>
            </a:extLst>
          </p:cNvPr>
          <p:cNvSpPr/>
          <p:nvPr/>
        </p:nvSpPr>
        <p:spPr>
          <a:xfrm>
            <a:off x="195444" y="4770152"/>
            <a:ext cx="1508751" cy="346158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2570"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C7E00334-7B1C-4909-A8B6-D3C0724B1FB4}"/>
              </a:ext>
            </a:extLst>
          </p:cNvPr>
          <p:cNvGrpSpPr/>
          <p:nvPr/>
        </p:nvGrpSpPr>
        <p:grpSpPr>
          <a:xfrm flipV="1">
            <a:off x="0" y="0"/>
            <a:ext cx="9144000" cy="670560"/>
            <a:chOff x="0" y="0"/>
            <a:chExt cx="3021109" cy="47563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9F0E4487-6204-4ADC-BD2A-497378D65561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KE" dirty="0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60E1E5CA-7414-4BAB-A3BD-A9CA0FBDB07B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TextBox 56">
            <a:extLst>
              <a:ext uri="{FF2B5EF4-FFF2-40B4-BE49-F238E27FC236}">
                <a16:creationId xmlns:a16="http://schemas.microsoft.com/office/drawing/2014/main" id="{3625BC21-F714-4887-8C59-F6C5C9271653}"/>
              </a:ext>
            </a:extLst>
          </p:cNvPr>
          <p:cNvSpPr txBox="1"/>
          <p:nvPr/>
        </p:nvSpPr>
        <p:spPr>
          <a:xfrm>
            <a:off x="483758" y="-167204"/>
            <a:ext cx="5548409" cy="811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3600" b="1" dirty="0">
                <a:solidFill>
                  <a:schemeClr val="bg1"/>
                </a:solidFill>
                <a:latin typeface="Arial Bold"/>
                <a:ea typeface="Arial Bold"/>
                <a:cs typeface="Arial Bold"/>
                <a:sym typeface="Arial Bold"/>
              </a:rPr>
              <a:t>Objectives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72C2C4-0BAE-4359-817C-C239A1269F74}"/>
              </a:ext>
            </a:extLst>
          </p:cNvPr>
          <p:cNvSpPr/>
          <p:nvPr/>
        </p:nvSpPr>
        <p:spPr>
          <a:xfrm>
            <a:off x="166914" y="811312"/>
            <a:ext cx="2942772" cy="21659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Assess BAT testing pattern &amp; volume (Private Level 2 health facility).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844322E-DE4D-4611-A73D-8CF0DDC2D0BA}"/>
              </a:ext>
            </a:extLst>
          </p:cNvPr>
          <p:cNvSpPr/>
          <p:nvPr/>
        </p:nvSpPr>
        <p:spPr>
          <a:xfrm>
            <a:off x="6032167" y="837763"/>
            <a:ext cx="2837542" cy="20669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Determine Seroreactivity by Age &amp; Gender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2294220-BD37-4E98-A205-41019624CD18}"/>
              </a:ext>
            </a:extLst>
          </p:cNvPr>
          <p:cNvSpPr/>
          <p:nvPr/>
        </p:nvSpPr>
        <p:spPr>
          <a:xfrm>
            <a:off x="3257962" y="2977262"/>
            <a:ext cx="2714171" cy="20933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Identify Gaps in One Health surveillance integration</a:t>
            </a:r>
          </a:p>
        </p:txBody>
      </p:sp>
      <p:sp>
        <p:nvSpPr>
          <p:cNvPr id="10" name="Arrow: Left-Right-Up 9">
            <a:extLst>
              <a:ext uri="{FF2B5EF4-FFF2-40B4-BE49-F238E27FC236}">
                <a16:creationId xmlns:a16="http://schemas.microsoft.com/office/drawing/2014/main" id="{0AA93F77-923B-4032-89C9-00CA2DB07A96}"/>
              </a:ext>
            </a:extLst>
          </p:cNvPr>
          <p:cNvSpPr/>
          <p:nvPr/>
        </p:nvSpPr>
        <p:spPr>
          <a:xfrm rot="10800000">
            <a:off x="3193141" y="1549413"/>
            <a:ext cx="2778991" cy="1320824"/>
          </a:xfrm>
          <a:prstGeom prst="leftRightUp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11" name="Freeform 2">
            <a:extLst>
              <a:ext uri="{FF2B5EF4-FFF2-40B4-BE49-F238E27FC236}">
                <a16:creationId xmlns:a16="http://schemas.microsoft.com/office/drawing/2014/main" id="{CFA26801-6F17-4ED1-A811-6CD01E140FA2}"/>
              </a:ext>
            </a:extLst>
          </p:cNvPr>
          <p:cNvSpPr/>
          <p:nvPr/>
        </p:nvSpPr>
        <p:spPr>
          <a:xfrm>
            <a:off x="166914" y="4750600"/>
            <a:ext cx="1045029" cy="320040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70"/>
            </a:stretch>
          </a:blipFill>
        </p:spPr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DACBB293-F760-4584-95CC-8935919765C3}"/>
              </a:ext>
            </a:extLst>
          </p:cNvPr>
          <p:cNvGrpSpPr/>
          <p:nvPr/>
        </p:nvGrpSpPr>
        <p:grpSpPr>
          <a:xfrm>
            <a:off x="7948187" y="4822451"/>
            <a:ext cx="921522" cy="248188"/>
            <a:chOff x="0" y="0"/>
            <a:chExt cx="3348923" cy="1163800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804125EA-CE4D-4EA5-B49B-742C4F728A73}"/>
                </a:ext>
              </a:extLst>
            </p:cNvPr>
            <p:cNvSpPr/>
            <p:nvPr/>
          </p:nvSpPr>
          <p:spPr>
            <a:xfrm>
              <a:off x="0" y="0"/>
              <a:ext cx="1171842" cy="1145243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14" name="Group 5">
              <a:extLst>
                <a:ext uri="{FF2B5EF4-FFF2-40B4-BE49-F238E27FC236}">
                  <a16:creationId xmlns:a16="http://schemas.microsoft.com/office/drawing/2014/main" id="{FE0EA742-3E08-4C23-B396-3E10E4827B2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55" name="Freeform 6">
                <a:extLst>
                  <a:ext uri="{FF2B5EF4-FFF2-40B4-BE49-F238E27FC236}">
                    <a16:creationId xmlns:a16="http://schemas.microsoft.com/office/drawing/2014/main" id="{3962BEE1-6AD7-49E9-BF39-8FF7C2AE10E7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5" name="Group 7">
              <a:extLst>
                <a:ext uri="{FF2B5EF4-FFF2-40B4-BE49-F238E27FC236}">
                  <a16:creationId xmlns:a16="http://schemas.microsoft.com/office/drawing/2014/main" id="{6C0C9D77-634C-408B-A451-DEE1D341729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51" name="Freeform 8">
                <a:extLst>
                  <a:ext uri="{FF2B5EF4-FFF2-40B4-BE49-F238E27FC236}">
                    <a16:creationId xmlns:a16="http://schemas.microsoft.com/office/drawing/2014/main" id="{10787A69-7A7A-455B-9AE9-D0F461AE8D3C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52" name="Freeform 9">
                <a:extLst>
                  <a:ext uri="{FF2B5EF4-FFF2-40B4-BE49-F238E27FC236}">
                    <a16:creationId xmlns:a16="http://schemas.microsoft.com/office/drawing/2014/main" id="{3E728D9E-CC3E-4380-8D71-CCC8DB5733B9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53" name="Freeform 10">
                <a:extLst>
                  <a:ext uri="{FF2B5EF4-FFF2-40B4-BE49-F238E27FC236}">
                    <a16:creationId xmlns:a16="http://schemas.microsoft.com/office/drawing/2014/main" id="{8D5085C6-E4B5-4D68-BEBA-2A58B47754B5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54" name="Freeform 11">
                <a:extLst>
                  <a:ext uri="{FF2B5EF4-FFF2-40B4-BE49-F238E27FC236}">
                    <a16:creationId xmlns:a16="http://schemas.microsoft.com/office/drawing/2014/main" id="{D9CE50A4-BDEA-420C-AB82-0F18376EC85D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6" name="Group 12">
              <a:extLst>
                <a:ext uri="{FF2B5EF4-FFF2-40B4-BE49-F238E27FC236}">
                  <a16:creationId xmlns:a16="http://schemas.microsoft.com/office/drawing/2014/main" id="{A8FEE735-7211-4F9A-A6D9-69C601EEA0C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46" name="Freeform 13">
                <a:extLst>
                  <a:ext uri="{FF2B5EF4-FFF2-40B4-BE49-F238E27FC236}">
                    <a16:creationId xmlns:a16="http://schemas.microsoft.com/office/drawing/2014/main" id="{7293DDEB-AD83-4CFB-80DD-1784831EFCC6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47" name="Freeform 14">
                <a:extLst>
                  <a:ext uri="{FF2B5EF4-FFF2-40B4-BE49-F238E27FC236}">
                    <a16:creationId xmlns:a16="http://schemas.microsoft.com/office/drawing/2014/main" id="{BAE6CECF-68C6-4088-AE38-699AD6A57AFC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48" name="Freeform 15">
                <a:extLst>
                  <a:ext uri="{FF2B5EF4-FFF2-40B4-BE49-F238E27FC236}">
                    <a16:creationId xmlns:a16="http://schemas.microsoft.com/office/drawing/2014/main" id="{3A0295BB-36DC-4809-95F3-0DD230E9F101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49" name="Freeform 16">
                <a:extLst>
                  <a:ext uri="{FF2B5EF4-FFF2-40B4-BE49-F238E27FC236}">
                    <a16:creationId xmlns:a16="http://schemas.microsoft.com/office/drawing/2014/main" id="{D1732A16-C7A2-419F-9C09-81DE1EF57EBD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50" name="Freeform 17">
                <a:extLst>
                  <a:ext uri="{FF2B5EF4-FFF2-40B4-BE49-F238E27FC236}">
                    <a16:creationId xmlns:a16="http://schemas.microsoft.com/office/drawing/2014/main" id="{18E7E95D-C9AB-4A18-8305-A1B25D3CD2DD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7" name="Group 18">
              <a:extLst>
                <a:ext uri="{FF2B5EF4-FFF2-40B4-BE49-F238E27FC236}">
                  <a16:creationId xmlns:a16="http://schemas.microsoft.com/office/drawing/2014/main" id="{85AEFF03-A60B-4F36-8BFB-E88F740076F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41" name="Freeform 19">
                <a:extLst>
                  <a:ext uri="{FF2B5EF4-FFF2-40B4-BE49-F238E27FC236}">
                    <a16:creationId xmlns:a16="http://schemas.microsoft.com/office/drawing/2014/main" id="{C40B57FC-0A4C-4A2E-952A-D6FEB56984C7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2" name="Freeform 20">
                <a:extLst>
                  <a:ext uri="{FF2B5EF4-FFF2-40B4-BE49-F238E27FC236}">
                    <a16:creationId xmlns:a16="http://schemas.microsoft.com/office/drawing/2014/main" id="{F9652BDC-21CA-4798-BD68-4361818DEEC3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3" name="Freeform 21">
                <a:extLst>
                  <a:ext uri="{FF2B5EF4-FFF2-40B4-BE49-F238E27FC236}">
                    <a16:creationId xmlns:a16="http://schemas.microsoft.com/office/drawing/2014/main" id="{447EB317-FB9B-4D7D-9378-36308DF1D29F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4" name="Freeform 22">
                <a:extLst>
                  <a:ext uri="{FF2B5EF4-FFF2-40B4-BE49-F238E27FC236}">
                    <a16:creationId xmlns:a16="http://schemas.microsoft.com/office/drawing/2014/main" id="{B1D17241-683A-4703-ADF5-61753EA76AC2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5" name="Freeform 23">
                <a:extLst>
                  <a:ext uri="{FF2B5EF4-FFF2-40B4-BE49-F238E27FC236}">
                    <a16:creationId xmlns:a16="http://schemas.microsoft.com/office/drawing/2014/main" id="{F31D28AC-C127-41E8-B98F-1B9048B4E60F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8" name="Group 24">
              <a:extLst>
                <a:ext uri="{FF2B5EF4-FFF2-40B4-BE49-F238E27FC236}">
                  <a16:creationId xmlns:a16="http://schemas.microsoft.com/office/drawing/2014/main" id="{98494170-B934-4D7E-BB28-C2C7360B920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31" name="Freeform 25">
                <a:extLst>
                  <a:ext uri="{FF2B5EF4-FFF2-40B4-BE49-F238E27FC236}">
                    <a16:creationId xmlns:a16="http://schemas.microsoft.com/office/drawing/2014/main" id="{197BC40B-0300-4283-94B5-74D639E93B28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26">
                <a:extLst>
                  <a:ext uri="{FF2B5EF4-FFF2-40B4-BE49-F238E27FC236}">
                    <a16:creationId xmlns:a16="http://schemas.microsoft.com/office/drawing/2014/main" id="{209A3C78-CE76-4600-B39B-1C982A8A6B9D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27">
                <a:extLst>
                  <a:ext uri="{FF2B5EF4-FFF2-40B4-BE49-F238E27FC236}">
                    <a16:creationId xmlns:a16="http://schemas.microsoft.com/office/drawing/2014/main" id="{DC1AB463-4BAB-466B-A0B4-38334206F036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28">
                <a:extLst>
                  <a:ext uri="{FF2B5EF4-FFF2-40B4-BE49-F238E27FC236}">
                    <a16:creationId xmlns:a16="http://schemas.microsoft.com/office/drawing/2014/main" id="{4F82C77C-76BF-4ED2-B898-0038BAEE7936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5" name="Freeform 29">
                <a:extLst>
                  <a:ext uri="{FF2B5EF4-FFF2-40B4-BE49-F238E27FC236}">
                    <a16:creationId xmlns:a16="http://schemas.microsoft.com/office/drawing/2014/main" id="{0CF668E8-ECA4-483C-AF85-87DFCB831981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6" name="Freeform 30">
                <a:extLst>
                  <a:ext uri="{FF2B5EF4-FFF2-40B4-BE49-F238E27FC236}">
                    <a16:creationId xmlns:a16="http://schemas.microsoft.com/office/drawing/2014/main" id="{434DA1E3-17D8-4AF8-842F-67DD87491894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7" name="Freeform 31">
                <a:extLst>
                  <a:ext uri="{FF2B5EF4-FFF2-40B4-BE49-F238E27FC236}">
                    <a16:creationId xmlns:a16="http://schemas.microsoft.com/office/drawing/2014/main" id="{A29F7077-F01A-4016-A853-9DF5B8C5D6F6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8" name="Freeform 32">
                <a:extLst>
                  <a:ext uri="{FF2B5EF4-FFF2-40B4-BE49-F238E27FC236}">
                    <a16:creationId xmlns:a16="http://schemas.microsoft.com/office/drawing/2014/main" id="{F3BB7D58-7779-4664-AB05-AC7C085658A4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9" name="Freeform 33">
                <a:extLst>
                  <a:ext uri="{FF2B5EF4-FFF2-40B4-BE49-F238E27FC236}">
                    <a16:creationId xmlns:a16="http://schemas.microsoft.com/office/drawing/2014/main" id="{39C6C9D3-E779-4FDF-A87C-FBDED0F73AEF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0" name="Freeform 34">
                <a:extLst>
                  <a:ext uri="{FF2B5EF4-FFF2-40B4-BE49-F238E27FC236}">
                    <a16:creationId xmlns:a16="http://schemas.microsoft.com/office/drawing/2014/main" id="{D3A6D9C4-537C-47A4-ACAD-A5BBD9F4A3CE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19" name="Group 35">
              <a:extLst>
                <a:ext uri="{FF2B5EF4-FFF2-40B4-BE49-F238E27FC236}">
                  <a16:creationId xmlns:a16="http://schemas.microsoft.com/office/drawing/2014/main" id="{99EF056F-69E1-430D-BAB2-56BDC827C5B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0" name="Freeform 36">
                <a:extLst>
                  <a:ext uri="{FF2B5EF4-FFF2-40B4-BE49-F238E27FC236}">
                    <a16:creationId xmlns:a16="http://schemas.microsoft.com/office/drawing/2014/main" id="{4C36BD23-33FA-499F-885D-72F387909C27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20" name="Group 37">
              <a:extLst>
                <a:ext uri="{FF2B5EF4-FFF2-40B4-BE49-F238E27FC236}">
                  <a16:creationId xmlns:a16="http://schemas.microsoft.com/office/drawing/2014/main" id="{3FED0097-14D5-443E-9A2A-8B60A0EC2E1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26" name="Freeform 38">
                <a:extLst>
                  <a:ext uri="{FF2B5EF4-FFF2-40B4-BE49-F238E27FC236}">
                    <a16:creationId xmlns:a16="http://schemas.microsoft.com/office/drawing/2014/main" id="{FB594580-004B-48C4-B56F-E8043324BE96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7" name="Freeform 39">
                <a:extLst>
                  <a:ext uri="{FF2B5EF4-FFF2-40B4-BE49-F238E27FC236}">
                    <a16:creationId xmlns:a16="http://schemas.microsoft.com/office/drawing/2014/main" id="{4F09D4CA-CD62-4833-902E-AA7764F23BBB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8" name="Freeform 40">
                <a:extLst>
                  <a:ext uri="{FF2B5EF4-FFF2-40B4-BE49-F238E27FC236}">
                    <a16:creationId xmlns:a16="http://schemas.microsoft.com/office/drawing/2014/main" id="{2A76D38D-4CCD-4FC4-BD5E-801044C690B4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9" name="Freeform 41">
                <a:extLst>
                  <a:ext uri="{FF2B5EF4-FFF2-40B4-BE49-F238E27FC236}">
                    <a16:creationId xmlns:a16="http://schemas.microsoft.com/office/drawing/2014/main" id="{FABF98D1-65AB-4477-B6F3-674A730D277F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1" name="Group 42">
              <a:extLst>
                <a:ext uri="{FF2B5EF4-FFF2-40B4-BE49-F238E27FC236}">
                  <a16:creationId xmlns:a16="http://schemas.microsoft.com/office/drawing/2014/main" id="{BA9E6265-8495-4157-858F-3EF70BEACF8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22" name="Freeform 43">
                <a:extLst>
                  <a:ext uri="{FF2B5EF4-FFF2-40B4-BE49-F238E27FC236}">
                    <a16:creationId xmlns:a16="http://schemas.microsoft.com/office/drawing/2014/main" id="{544AEB44-D345-4383-A9DB-9E1FA978544A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3" name="Freeform 44">
                <a:extLst>
                  <a:ext uri="{FF2B5EF4-FFF2-40B4-BE49-F238E27FC236}">
                    <a16:creationId xmlns:a16="http://schemas.microsoft.com/office/drawing/2014/main" id="{8E0F7CDC-F722-4380-9377-B96D613E99FD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4" name="Freeform 45">
                <a:extLst>
                  <a:ext uri="{FF2B5EF4-FFF2-40B4-BE49-F238E27FC236}">
                    <a16:creationId xmlns:a16="http://schemas.microsoft.com/office/drawing/2014/main" id="{AD635714-99A8-4C57-9188-8C6E3DDCD4D8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5" name="Freeform 46">
                <a:extLst>
                  <a:ext uri="{FF2B5EF4-FFF2-40B4-BE49-F238E27FC236}">
                    <a16:creationId xmlns:a16="http://schemas.microsoft.com/office/drawing/2014/main" id="{4B50CFF1-AAB8-4284-93EB-FC8D5B31880A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</p:spTree>
    <p:extLst>
      <p:ext uri="{BB962C8B-B14F-4D97-AF65-F5344CB8AC3E}">
        <p14:creationId xmlns:p14="http://schemas.microsoft.com/office/powerpoint/2010/main" val="37631713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0"/>
          </a:xfrm>
          <a:prstGeom prst="rect">
            <a:avLst/>
          </a:prstGeom>
          <a:solidFill>
            <a:srgbClr val="1C5E8A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Methodology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062729"/>
            <a:ext cx="3931920" cy="365760"/>
          </a:xfrm>
          <a:prstGeom prst="rect">
            <a:avLst/>
          </a:prstGeom>
          <a:solidFill>
            <a:srgbClr val="F96C5C"/>
          </a:solidFill>
          <a:ln/>
        </p:spPr>
      </p:sp>
      <p:sp>
        <p:nvSpPr>
          <p:cNvPr id="5" name="Text 3"/>
          <p:cNvSpPr/>
          <p:nvPr/>
        </p:nvSpPr>
        <p:spPr>
          <a:xfrm>
            <a:off x="594360" y="1155032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Setting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365760" y="1463040"/>
            <a:ext cx="40233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Private Level II, Salgaa, Nakuru County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4846320" y="1097280"/>
            <a:ext cx="3931920" cy="320040"/>
          </a:xfrm>
          <a:prstGeom prst="rect">
            <a:avLst/>
          </a:prstGeom>
          <a:solidFill>
            <a:srgbClr val="F96C5C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0" y="1098426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4846320" y="1463040"/>
            <a:ext cx="39319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Retrospective lab data review: facility-based data</a:t>
            </a:r>
          </a:p>
        </p:txBody>
      </p:sp>
      <p:sp>
        <p:nvSpPr>
          <p:cNvPr id="10" name="Shape 8"/>
          <p:cNvSpPr/>
          <p:nvPr/>
        </p:nvSpPr>
        <p:spPr>
          <a:xfrm>
            <a:off x="457200" y="2651760"/>
            <a:ext cx="3931920" cy="320040"/>
          </a:xfrm>
          <a:prstGeom prst="rect">
            <a:avLst/>
          </a:prstGeom>
          <a:solidFill>
            <a:srgbClr val="F96C5C"/>
          </a:solidFill>
          <a:ln/>
        </p:spPr>
      </p:sp>
      <p:sp>
        <p:nvSpPr>
          <p:cNvPr id="11" name="Text 9"/>
          <p:cNvSpPr/>
          <p:nvPr/>
        </p:nvSpPr>
        <p:spPr>
          <a:xfrm>
            <a:off x="640080" y="26974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Period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457200" y="3017520"/>
            <a:ext cx="39319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October 2024 - September 2025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4846320" y="2651760"/>
            <a:ext cx="3931920" cy="320040"/>
          </a:xfrm>
          <a:prstGeom prst="rect">
            <a:avLst/>
          </a:prstGeom>
          <a:solidFill>
            <a:srgbClr val="F96C5C"/>
          </a:solidFill>
          <a:ln/>
        </p:spPr>
      </p:sp>
      <p:sp>
        <p:nvSpPr>
          <p:cNvPr id="14" name="Text 12"/>
          <p:cNvSpPr/>
          <p:nvPr/>
        </p:nvSpPr>
        <p:spPr>
          <a:xfrm>
            <a:off x="5029200" y="26974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4846320" y="3017520"/>
            <a:ext cx="39319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B. abortus &amp; B. melitensis (BAT) (using Slide Agglutination Testing approach).</a:t>
            </a: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457200" y="3907376"/>
            <a:ext cx="8229600" cy="822960"/>
          </a:xfrm>
          <a:prstGeom prst="rect">
            <a:avLst/>
          </a:prstGeom>
          <a:solidFill>
            <a:srgbClr val="E8F5E9"/>
          </a:solidFill>
          <a:ln w="12700">
            <a:solidFill>
              <a:srgbClr val="4CAF5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40080" y="3931920"/>
            <a:ext cx="78638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i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Quality Control: All BAT reagent lots verified with QC procedures prior to use | Operator training completed | Ethics approval obtained</a:t>
            </a:r>
            <a:endParaRPr lang="en-US" dirty="0"/>
          </a:p>
        </p:txBody>
      </p:sp>
      <p:sp>
        <p:nvSpPr>
          <p:cNvPr id="18" name="Freeform 2">
            <a:extLst>
              <a:ext uri="{FF2B5EF4-FFF2-40B4-BE49-F238E27FC236}">
                <a16:creationId xmlns:a16="http://schemas.microsoft.com/office/drawing/2014/main" id="{5BDCBB8F-933B-4CFA-9223-FDA5F8561A48}"/>
              </a:ext>
            </a:extLst>
          </p:cNvPr>
          <p:cNvSpPr/>
          <p:nvPr/>
        </p:nvSpPr>
        <p:spPr>
          <a:xfrm>
            <a:off x="312822" y="4823461"/>
            <a:ext cx="1419726" cy="320040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570"/>
            </a:stretch>
          </a:blipFill>
        </p:spPr>
      </p:sp>
      <p:grpSp>
        <p:nvGrpSpPr>
          <p:cNvPr id="19" name="Group 3">
            <a:extLst>
              <a:ext uri="{FF2B5EF4-FFF2-40B4-BE49-F238E27FC236}">
                <a16:creationId xmlns:a16="http://schemas.microsoft.com/office/drawing/2014/main" id="{9CA4B26C-E090-4608-B612-A2B8C0C3E553}"/>
              </a:ext>
            </a:extLst>
          </p:cNvPr>
          <p:cNvGrpSpPr/>
          <p:nvPr/>
        </p:nvGrpSpPr>
        <p:grpSpPr>
          <a:xfrm>
            <a:off x="7700211" y="4837486"/>
            <a:ext cx="1078029" cy="260873"/>
            <a:chOff x="0" y="0"/>
            <a:chExt cx="3348923" cy="1163800"/>
          </a:xfrm>
        </p:grpSpPr>
        <p:sp>
          <p:nvSpPr>
            <p:cNvPr id="20" name="Freeform 4">
              <a:extLst>
                <a:ext uri="{FF2B5EF4-FFF2-40B4-BE49-F238E27FC236}">
                  <a16:creationId xmlns:a16="http://schemas.microsoft.com/office/drawing/2014/main" id="{DF695747-7E68-4F6D-8901-FBDD712288C7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21" name="Group 5">
              <a:extLst>
                <a:ext uri="{FF2B5EF4-FFF2-40B4-BE49-F238E27FC236}">
                  <a16:creationId xmlns:a16="http://schemas.microsoft.com/office/drawing/2014/main" id="{AB50AF99-18D9-4AC2-97DC-158A0D09F8F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2" name="Freeform 6">
                <a:extLst>
                  <a:ext uri="{FF2B5EF4-FFF2-40B4-BE49-F238E27FC236}">
                    <a16:creationId xmlns:a16="http://schemas.microsoft.com/office/drawing/2014/main" id="{BE08247E-4013-4D57-96AE-658B038242A2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2" name="Group 7">
              <a:extLst>
                <a:ext uri="{FF2B5EF4-FFF2-40B4-BE49-F238E27FC236}">
                  <a16:creationId xmlns:a16="http://schemas.microsoft.com/office/drawing/2014/main" id="{D44A1F86-F914-4CB9-BD0C-A0EDA55E6B3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58" name="Freeform 8">
                <a:extLst>
                  <a:ext uri="{FF2B5EF4-FFF2-40B4-BE49-F238E27FC236}">
                    <a16:creationId xmlns:a16="http://schemas.microsoft.com/office/drawing/2014/main" id="{429722F5-6BA5-4035-BFEF-1343D3A41C40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59" name="Freeform 9">
                <a:extLst>
                  <a:ext uri="{FF2B5EF4-FFF2-40B4-BE49-F238E27FC236}">
                    <a16:creationId xmlns:a16="http://schemas.microsoft.com/office/drawing/2014/main" id="{D84711D3-0B26-41F5-9C2C-6D971CF6D84E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60" name="Freeform 10">
                <a:extLst>
                  <a:ext uri="{FF2B5EF4-FFF2-40B4-BE49-F238E27FC236}">
                    <a16:creationId xmlns:a16="http://schemas.microsoft.com/office/drawing/2014/main" id="{05EF2115-4E9E-4436-8B4B-4162CDCEB0B1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61" name="Freeform 11">
                <a:extLst>
                  <a:ext uri="{FF2B5EF4-FFF2-40B4-BE49-F238E27FC236}">
                    <a16:creationId xmlns:a16="http://schemas.microsoft.com/office/drawing/2014/main" id="{31DBAC67-EA24-46BA-867F-6A7B1E00BFBE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3" name="Group 12">
              <a:extLst>
                <a:ext uri="{FF2B5EF4-FFF2-40B4-BE49-F238E27FC236}">
                  <a16:creationId xmlns:a16="http://schemas.microsoft.com/office/drawing/2014/main" id="{311159AA-679A-4372-A8D0-13A4CD86500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53" name="Freeform 13">
                <a:extLst>
                  <a:ext uri="{FF2B5EF4-FFF2-40B4-BE49-F238E27FC236}">
                    <a16:creationId xmlns:a16="http://schemas.microsoft.com/office/drawing/2014/main" id="{13A839DA-74E9-4DEA-92F2-55095189BE4D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54" name="Freeform 14">
                <a:extLst>
                  <a:ext uri="{FF2B5EF4-FFF2-40B4-BE49-F238E27FC236}">
                    <a16:creationId xmlns:a16="http://schemas.microsoft.com/office/drawing/2014/main" id="{3538811A-AA18-47A6-8C7A-5744D098F41D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55" name="Freeform 15">
                <a:extLst>
                  <a:ext uri="{FF2B5EF4-FFF2-40B4-BE49-F238E27FC236}">
                    <a16:creationId xmlns:a16="http://schemas.microsoft.com/office/drawing/2014/main" id="{122D06E7-4F77-49DC-B66C-87E24E6A64D6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56" name="Freeform 16">
                <a:extLst>
                  <a:ext uri="{FF2B5EF4-FFF2-40B4-BE49-F238E27FC236}">
                    <a16:creationId xmlns:a16="http://schemas.microsoft.com/office/drawing/2014/main" id="{1EFBF544-BE7F-431E-90E5-D5DC3BF956D3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57" name="Freeform 17">
                <a:extLst>
                  <a:ext uri="{FF2B5EF4-FFF2-40B4-BE49-F238E27FC236}">
                    <a16:creationId xmlns:a16="http://schemas.microsoft.com/office/drawing/2014/main" id="{AD36F501-4223-46D9-A9BC-EA7E509D6B18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24" name="Group 18">
              <a:extLst>
                <a:ext uri="{FF2B5EF4-FFF2-40B4-BE49-F238E27FC236}">
                  <a16:creationId xmlns:a16="http://schemas.microsoft.com/office/drawing/2014/main" id="{67422326-35EF-44A1-89CB-B14D0153284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48" name="Freeform 19">
                <a:extLst>
                  <a:ext uri="{FF2B5EF4-FFF2-40B4-BE49-F238E27FC236}">
                    <a16:creationId xmlns:a16="http://schemas.microsoft.com/office/drawing/2014/main" id="{0CC1FF75-5752-4390-9E29-2AD3EDD432AC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9" name="Freeform 20">
                <a:extLst>
                  <a:ext uri="{FF2B5EF4-FFF2-40B4-BE49-F238E27FC236}">
                    <a16:creationId xmlns:a16="http://schemas.microsoft.com/office/drawing/2014/main" id="{045B0DE1-5590-49EA-B8A2-E50816A03FD5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50" name="Freeform 21">
                <a:extLst>
                  <a:ext uri="{FF2B5EF4-FFF2-40B4-BE49-F238E27FC236}">
                    <a16:creationId xmlns:a16="http://schemas.microsoft.com/office/drawing/2014/main" id="{CCC311F2-516E-4DB8-88A1-3EC3250FFDB1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51" name="Freeform 22">
                <a:extLst>
                  <a:ext uri="{FF2B5EF4-FFF2-40B4-BE49-F238E27FC236}">
                    <a16:creationId xmlns:a16="http://schemas.microsoft.com/office/drawing/2014/main" id="{55E3C5AC-C146-4952-936A-CA60FD4658AA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52" name="Freeform 23">
                <a:extLst>
                  <a:ext uri="{FF2B5EF4-FFF2-40B4-BE49-F238E27FC236}">
                    <a16:creationId xmlns:a16="http://schemas.microsoft.com/office/drawing/2014/main" id="{C0B71615-579F-4273-8C44-DC86313857FD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434E2496-C4A2-44CE-9BE1-DC3B8E6A1C8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38" name="Freeform 25">
                <a:extLst>
                  <a:ext uri="{FF2B5EF4-FFF2-40B4-BE49-F238E27FC236}">
                    <a16:creationId xmlns:a16="http://schemas.microsoft.com/office/drawing/2014/main" id="{DCEB23C3-25BC-48DF-BA42-357BFC821D1F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9" name="Freeform 26">
                <a:extLst>
                  <a:ext uri="{FF2B5EF4-FFF2-40B4-BE49-F238E27FC236}">
                    <a16:creationId xmlns:a16="http://schemas.microsoft.com/office/drawing/2014/main" id="{79C1C89E-2ABE-40DF-B0D1-3E7E82B2ADFB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0" name="Freeform 27">
                <a:extLst>
                  <a:ext uri="{FF2B5EF4-FFF2-40B4-BE49-F238E27FC236}">
                    <a16:creationId xmlns:a16="http://schemas.microsoft.com/office/drawing/2014/main" id="{30532FB8-6E4D-4AC1-893F-2353EAAF54AC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1" name="Freeform 28">
                <a:extLst>
                  <a:ext uri="{FF2B5EF4-FFF2-40B4-BE49-F238E27FC236}">
                    <a16:creationId xmlns:a16="http://schemas.microsoft.com/office/drawing/2014/main" id="{BEBD4E9F-3785-48AC-ACD0-F76E53844B75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2" name="Freeform 29">
                <a:extLst>
                  <a:ext uri="{FF2B5EF4-FFF2-40B4-BE49-F238E27FC236}">
                    <a16:creationId xmlns:a16="http://schemas.microsoft.com/office/drawing/2014/main" id="{A1B221AD-C983-4E82-8DB6-93B972F6E060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3" name="Freeform 30">
                <a:extLst>
                  <a:ext uri="{FF2B5EF4-FFF2-40B4-BE49-F238E27FC236}">
                    <a16:creationId xmlns:a16="http://schemas.microsoft.com/office/drawing/2014/main" id="{3B876D8E-DC2F-4336-9A5B-DD1BAC025416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31">
                <a:extLst>
                  <a:ext uri="{FF2B5EF4-FFF2-40B4-BE49-F238E27FC236}">
                    <a16:creationId xmlns:a16="http://schemas.microsoft.com/office/drawing/2014/main" id="{49F742C1-1920-4488-884A-563AD0AD3082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32">
                <a:extLst>
                  <a:ext uri="{FF2B5EF4-FFF2-40B4-BE49-F238E27FC236}">
                    <a16:creationId xmlns:a16="http://schemas.microsoft.com/office/drawing/2014/main" id="{846C6CC4-8144-44EC-B069-83E101EEEEA7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33">
                <a:extLst>
                  <a:ext uri="{FF2B5EF4-FFF2-40B4-BE49-F238E27FC236}">
                    <a16:creationId xmlns:a16="http://schemas.microsoft.com/office/drawing/2014/main" id="{38D721E4-E613-462E-8609-48FB9789F7AA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7" name="Freeform 34">
                <a:extLst>
                  <a:ext uri="{FF2B5EF4-FFF2-40B4-BE49-F238E27FC236}">
                    <a16:creationId xmlns:a16="http://schemas.microsoft.com/office/drawing/2014/main" id="{7353276F-9914-489E-A2BB-EF1795A7025C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26" name="Group 35">
              <a:extLst>
                <a:ext uri="{FF2B5EF4-FFF2-40B4-BE49-F238E27FC236}">
                  <a16:creationId xmlns:a16="http://schemas.microsoft.com/office/drawing/2014/main" id="{74F9E6D6-A367-4CC7-9521-1329EEFE4E9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7" name="Freeform 36">
                <a:extLst>
                  <a:ext uri="{FF2B5EF4-FFF2-40B4-BE49-F238E27FC236}">
                    <a16:creationId xmlns:a16="http://schemas.microsoft.com/office/drawing/2014/main" id="{53FFCFFC-DA32-4A36-9D81-8C71B5748546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27" name="Group 37">
              <a:extLst>
                <a:ext uri="{FF2B5EF4-FFF2-40B4-BE49-F238E27FC236}">
                  <a16:creationId xmlns:a16="http://schemas.microsoft.com/office/drawing/2014/main" id="{82A71F0E-243F-454C-AF05-74840669072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3" name="Freeform 38">
                <a:extLst>
                  <a:ext uri="{FF2B5EF4-FFF2-40B4-BE49-F238E27FC236}">
                    <a16:creationId xmlns:a16="http://schemas.microsoft.com/office/drawing/2014/main" id="{99E78208-25C6-465B-BC9E-5E579D213A62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4" name="Freeform 39">
                <a:extLst>
                  <a:ext uri="{FF2B5EF4-FFF2-40B4-BE49-F238E27FC236}">
                    <a16:creationId xmlns:a16="http://schemas.microsoft.com/office/drawing/2014/main" id="{540EF524-6C8B-48B8-BA89-E68A3F78B1C9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5" name="Freeform 40">
                <a:extLst>
                  <a:ext uri="{FF2B5EF4-FFF2-40B4-BE49-F238E27FC236}">
                    <a16:creationId xmlns:a16="http://schemas.microsoft.com/office/drawing/2014/main" id="{83BC171A-D6B3-412F-B8F9-27B869E211CC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6" name="Freeform 41">
                <a:extLst>
                  <a:ext uri="{FF2B5EF4-FFF2-40B4-BE49-F238E27FC236}">
                    <a16:creationId xmlns:a16="http://schemas.microsoft.com/office/drawing/2014/main" id="{16ECF4E4-E4E0-4FDB-A49C-F833D44862D1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8" name="Group 42">
              <a:extLst>
                <a:ext uri="{FF2B5EF4-FFF2-40B4-BE49-F238E27FC236}">
                  <a16:creationId xmlns:a16="http://schemas.microsoft.com/office/drawing/2014/main" id="{66A01DF3-E9D6-40CC-BB4F-ADC79B3DDCA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29" name="Freeform 43">
                <a:extLst>
                  <a:ext uri="{FF2B5EF4-FFF2-40B4-BE49-F238E27FC236}">
                    <a16:creationId xmlns:a16="http://schemas.microsoft.com/office/drawing/2014/main" id="{447D443B-72F5-4B03-A111-314EDD8AD885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44">
                <a:extLst>
                  <a:ext uri="{FF2B5EF4-FFF2-40B4-BE49-F238E27FC236}">
                    <a16:creationId xmlns:a16="http://schemas.microsoft.com/office/drawing/2014/main" id="{26E9AB56-C127-4742-80AC-181DB46C1FAD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45">
                <a:extLst>
                  <a:ext uri="{FF2B5EF4-FFF2-40B4-BE49-F238E27FC236}">
                    <a16:creationId xmlns:a16="http://schemas.microsoft.com/office/drawing/2014/main" id="{DF323B42-C54D-4A84-A4DB-D95EB597214F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46">
                <a:extLst>
                  <a:ext uri="{FF2B5EF4-FFF2-40B4-BE49-F238E27FC236}">
                    <a16:creationId xmlns:a16="http://schemas.microsoft.com/office/drawing/2014/main" id="{F3445649-5A80-4021-AA57-0368D18B57C7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0"/>
          </a:xfrm>
          <a:prstGeom prst="rect">
            <a:avLst/>
          </a:prstGeom>
          <a:solidFill>
            <a:srgbClr val="1C5E8A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Results: Testing Distribution &amp; Seroreactivity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731521"/>
            <a:ext cx="4389120" cy="45719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C5E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Testing by Age Group &amp; Gender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457201" y="1316446"/>
            <a:ext cx="3840480" cy="3081383"/>
          </a:xfrm>
          <a:prstGeom prst="rect">
            <a:avLst/>
          </a:prstGeom>
          <a:solidFill>
            <a:srgbClr val="ECF0F1"/>
          </a:solidFill>
          <a:ln w="12700">
            <a:solidFill>
              <a:srgbClr val="1C5E8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30498" y="1452880"/>
            <a:ext cx="3693885" cy="273594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20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Highest testing and seroreactivity among females: </a:t>
            </a:r>
            <a:r>
              <a:rPr lang="en-US" sz="2000" b="1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41.4%</a:t>
            </a:r>
            <a:r>
              <a:rPr lang="en-US" sz="20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vs </a:t>
            </a:r>
            <a:r>
              <a:rPr lang="en-US" sz="2000" b="1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33%</a:t>
            </a:r>
            <a:r>
              <a:rPr lang="en-US" sz="20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(males).  </a:t>
            </a:r>
          </a:p>
          <a:p>
            <a:pPr marL="342900" indent="-342900">
              <a:buSzPct val="100000"/>
              <a:buChar char="•"/>
            </a:pPr>
            <a:r>
              <a:rPr lang="en-US" sz="20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Highest testing &amp; seroreactivity: </a:t>
            </a:r>
            <a:r>
              <a:rPr lang="en-US" sz="2000" b="1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20-39 years</a:t>
            </a:r>
            <a:endParaRPr lang="en-US" sz="2000" b="1" dirty="0"/>
          </a:p>
          <a:p>
            <a:pPr marL="342900" indent="-342900">
              <a:buSzPct val="100000"/>
              <a:buChar char="•"/>
            </a:pPr>
            <a:r>
              <a:rPr lang="en-US" sz="20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Seroreactivity across all age groups</a:t>
            </a:r>
            <a:endParaRPr lang="en-US" sz="2000" dirty="0"/>
          </a:p>
          <a:p>
            <a:pPr marL="342900" indent="-342900">
              <a:buSzPct val="100000"/>
              <a:buChar char="•"/>
            </a:pPr>
            <a:r>
              <a:rPr lang="en-US" sz="20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Notable peaks: </a:t>
            </a:r>
            <a:r>
              <a:rPr lang="en-US" sz="2000" b="1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20-39</a:t>
            </a:r>
            <a:r>
              <a:rPr lang="en-US" sz="20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&amp; </a:t>
            </a:r>
            <a:r>
              <a:rPr lang="en-US" sz="2000" b="1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40-59</a:t>
            </a:r>
            <a:r>
              <a:rPr lang="en-US" sz="20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years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4868177" y="1280160"/>
            <a:ext cx="3840480" cy="3081382"/>
          </a:xfrm>
          <a:prstGeom prst="rect">
            <a:avLst/>
          </a:prstGeom>
          <a:solidFill>
            <a:srgbClr val="F96C5C"/>
          </a:solidFill>
          <a:ln/>
        </p:spPr>
      </p:sp>
      <p:sp>
        <p:nvSpPr>
          <p:cNvPr id="8" name="Text 6"/>
          <p:cNvSpPr/>
          <p:nvPr/>
        </p:nvSpPr>
        <p:spPr>
          <a:xfrm>
            <a:off x="4846320" y="763451"/>
            <a:ext cx="3840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Seroreactivity Rate</a:t>
            </a:r>
            <a:endParaRPr lang="en-US" sz="28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" name="Text 7"/>
          <p:cNvSpPr/>
          <p:nvPr/>
        </p:nvSpPr>
        <p:spPr>
          <a:xfrm>
            <a:off x="4846320" y="2064134"/>
            <a:ext cx="38404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6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38.2%</a:t>
            </a:r>
            <a:endParaRPr lang="en-US" sz="6600" dirty="0"/>
          </a:p>
        </p:txBody>
      </p:sp>
      <p:sp>
        <p:nvSpPr>
          <p:cNvPr id="10" name="Text 8"/>
          <p:cNvSpPr/>
          <p:nvPr/>
        </p:nvSpPr>
        <p:spPr>
          <a:xfrm>
            <a:off x="4956629" y="3021061"/>
            <a:ext cx="3672114" cy="5450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24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Evidence of exposure across the population</a:t>
            </a:r>
            <a:endParaRPr lang="en-US" sz="2400" dirty="0"/>
          </a:p>
        </p:txBody>
      </p:sp>
      <p:grpSp>
        <p:nvGrpSpPr>
          <p:cNvPr id="11" name="Group 3">
            <a:extLst>
              <a:ext uri="{FF2B5EF4-FFF2-40B4-BE49-F238E27FC236}">
                <a16:creationId xmlns:a16="http://schemas.microsoft.com/office/drawing/2014/main" id="{F5BCC641-E124-4554-AD43-94A4F6E3DD16}"/>
              </a:ext>
            </a:extLst>
          </p:cNvPr>
          <p:cNvGrpSpPr/>
          <p:nvPr/>
        </p:nvGrpSpPr>
        <p:grpSpPr>
          <a:xfrm>
            <a:off x="7725406" y="4724452"/>
            <a:ext cx="1186790" cy="365760"/>
            <a:chOff x="0" y="0"/>
            <a:chExt cx="3348923" cy="1163800"/>
          </a:xfrm>
        </p:grpSpPr>
        <p:sp>
          <p:nvSpPr>
            <p:cNvPr id="12" name="Freeform 4">
              <a:extLst>
                <a:ext uri="{FF2B5EF4-FFF2-40B4-BE49-F238E27FC236}">
                  <a16:creationId xmlns:a16="http://schemas.microsoft.com/office/drawing/2014/main" id="{387E933B-47FF-45F1-832F-E0BB451271C7}"/>
                </a:ext>
              </a:extLst>
            </p:cNvPr>
            <p:cNvSpPr/>
            <p:nvPr/>
          </p:nvSpPr>
          <p:spPr>
            <a:xfrm>
              <a:off x="0" y="0"/>
              <a:ext cx="1171842" cy="1145243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13" name="Group 5">
              <a:extLst>
                <a:ext uri="{FF2B5EF4-FFF2-40B4-BE49-F238E27FC236}">
                  <a16:creationId xmlns:a16="http://schemas.microsoft.com/office/drawing/2014/main" id="{7053E5B4-6A36-458D-A540-AD7854ECA62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54" name="Freeform 6">
                <a:extLst>
                  <a:ext uri="{FF2B5EF4-FFF2-40B4-BE49-F238E27FC236}">
                    <a16:creationId xmlns:a16="http://schemas.microsoft.com/office/drawing/2014/main" id="{788B276F-5E09-42D1-9FE8-D3F13FDB08C1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4" name="Group 7">
              <a:extLst>
                <a:ext uri="{FF2B5EF4-FFF2-40B4-BE49-F238E27FC236}">
                  <a16:creationId xmlns:a16="http://schemas.microsoft.com/office/drawing/2014/main" id="{BC71E38B-8F66-4612-8B00-027888441DA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50" name="Freeform 8">
                <a:extLst>
                  <a:ext uri="{FF2B5EF4-FFF2-40B4-BE49-F238E27FC236}">
                    <a16:creationId xmlns:a16="http://schemas.microsoft.com/office/drawing/2014/main" id="{8B3BF12E-A669-42D4-925A-EFD92364CD90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51" name="Freeform 9">
                <a:extLst>
                  <a:ext uri="{FF2B5EF4-FFF2-40B4-BE49-F238E27FC236}">
                    <a16:creationId xmlns:a16="http://schemas.microsoft.com/office/drawing/2014/main" id="{DDEB60AA-545D-414B-A71A-AF10C0A3A47A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52" name="Freeform 10">
                <a:extLst>
                  <a:ext uri="{FF2B5EF4-FFF2-40B4-BE49-F238E27FC236}">
                    <a16:creationId xmlns:a16="http://schemas.microsoft.com/office/drawing/2014/main" id="{1B6644FA-2D96-45CE-ADD4-B4DE1C78C87C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53" name="Freeform 11">
                <a:extLst>
                  <a:ext uri="{FF2B5EF4-FFF2-40B4-BE49-F238E27FC236}">
                    <a16:creationId xmlns:a16="http://schemas.microsoft.com/office/drawing/2014/main" id="{49CBB6B9-31C7-4F5B-B984-767E5416EC9F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5" name="Group 12">
              <a:extLst>
                <a:ext uri="{FF2B5EF4-FFF2-40B4-BE49-F238E27FC236}">
                  <a16:creationId xmlns:a16="http://schemas.microsoft.com/office/drawing/2014/main" id="{F8C142BD-CF63-4855-A3F1-63C1EBB3C3A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45" name="Freeform 13">
                <a:extLst>
                  <a:ext uri="{FF2B5EF4-FFF2-40B4-BE49-F238E27FC236}">
                    <a16:creationId xmlns:a16="http://schemas.microsoft.com/office/drawing/2014/main" id="{5A6F49F9-7C37-4FE3-86B2-7BF3A30C87BA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46" name="Freeform 14">
                <a:extLst>
                  <a:ext uri="{FF2B5EF4-FFF2-40B4-BE49-F238E27FC236}">
                    <a16:creationId xmlns:a16="http://schemas.microsoft.com/office/drawing/2014/main" id="{6A5E9137-52DF-4FD8-8312-292D689CA889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47" name="Freeform 15">
                <a:extLst>
                  <a:ext uri="{FF2B5EF4-FFF2-40B4-BE49-F238E27FC236}">
                    <a16:creationId xmlns:a16="http://schemas.microsoft.com/office/drawing/2014/main" id="{DC0149C9-8E5D-4F90-A238-120E057D7C5F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48" name="Freeform 16">
                <a:extLst>
                  <a:ext uri="{FF2B5EF4-FFF2-40B4-BE49-F238E27FC236}">
                    <a16:creationId xmlns:a16="http://schemas.microsoft.com/office/drawing/2014/main" id="{1512A109-785F-4B27-B7AE-96307385F076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49" name="Freeform 17">
                <a:extLst>
                  <a:ext uri="{FF2B5EF4-FFF2-40B4-BE49-F238E27FC236}">
                    <a16:creationId xmlns:a16="http://schemas.microsoft.com/office/drawing/2014/main" id="{8FE24E29-5C14-4179-B273-B3F65C9EFCC4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16" name="Group 18">
              <a:extLst>
                <a:ext uri="{FF2B5EF4-FFF2-40B4-BE49-F238E27FC236}">
                  <a16:creationId xmlns:a16="http://schemas.microsoft.com/office/drawing/2014/main" id="{0F27774C-2496-4DD3-B2ED-1AB3D3D7D1A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40" name="Freeform 19">
                <a:extLst>
                  <a:ext uri="{FF2B5EF4-FFF2-40B4-BE49-F238E27FC236}">
                    <a16:creationId xmlns:a16="http://schemas.microsoft.com/office/drawing/2014/main" id="{F515E9C1-3EDC-470A-BC3E-50A087EF9350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1" name="Freeform 20">
                <a:extLst>
                  <a:ext uri="{FF2B5EF4-FFF2-40B4-BE49-F238E27FC236}">
                    <a16:creationId xmlns:a16="http://schemas.microsoft.com/office/drawing/2014/main" id="{5981861B-ADFC-42AE-A2FF-70B9C7052BBE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2" name="Freeform 21">
                <a:extLst>
                  <a:ext uri="{FF2B5EF4-FFF2-40B4-BE49-F238E27FC236}">
                    <a16:creationId xmlns:a16="http://schemas.microsoft.com/office/drawing/2014/main" id="{119B8438-2FE4-401C-8B26-B4FB7002E6A9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3" name="Freeform 22">
                <a:extLst>
                  <a:ext uri="{FF2B5EF4-FFF2-40B4-BE49-F238E27FC236}">
                    <a16:creationId xmlns:a16="http://schemas.microsoft.com/office/drawing/2014/main" id="{78BF8BDA-02FA-4C35-B64C-84BE394D7F11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4" name="Freeform 23">
                <a:extLst>
                  <a:ext uri="{FF2B5EF4-FFF2-40B4-BE49-F238E27FC236}">
                    <a16:creationId xmlns:a16="http://schemas.microsoft.com/office/drawing/2014/main" id="{D86F9221-BC21-4D39-8D91-D1C06044B596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17" name="Group 24">
              <a:extLst>
                <a:ext uri="{FF2B5EF4-FFF2-40B4-BE49-F238E27FC236}">
                  <a16:creationId xmlns:a16="http://schemas.microsoft.com/office/drawing/2014/main" id="{BB73A1B8-03EC-4101-9F2E-73F042DCA67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30" name="Freeform 25">
                <a:extLst>
                  <a:ext uri="{FF2B5EF4-FFF2-40B4-BE49-F238E27FC236}">
                    <a16:creationId xmlns:a16="http://schemas.microsoft.com/office/drawing/2014/main" id="{ACF1740F-3277-4DD4-83F6-1BFE6DB91644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1" name="Freeform 26">
                <a:extLst>
                  <a:ext uri="{FF2B5EF4-FFF2-40B4-BE49-F238E27FC236}">
                    <a16:creationId xmlns:a16="http://schemas.microsoft.com/office/drawing/2014/main" id="{F273093F-907C-49CE-9817-9768FBA4528E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2" name="Freeform 27">
                <a:extLst>
                  <a:ext uri="{FF2B5EF4-FFF2-40B4-BE49-F238E27FC236}">
                    <a16:creationId xmlns:a16="http://schemas.microsoft.com/office/drawing/2014/main" id="{03C0CD69-BCF0-4C9A-A6FB-4A1510464F76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28">
                <a:extLst>
                  <a:ext uri="{FF2B5EF4-FFF2-40B4-BE49-F238E27FC236}">
                    <a16:creationId xmlns:a16="http://schemas.microsoft.com/office/drawing/2014/main" id="{EDBC771E-68CB-4EFA-BE68-C79C9D85B42C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29">
                <a:extLst>
                  <a:ext uri="{FF2B5EF4-FFF2-40B4-BE49-F238E27FC236}">
                    <a16:creationId xmlns:a16="http://schemas.microsoft.com/office/drawing/2014/main" id="{49FC887D-03BA-4246-9F40-81698F5B952F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5" name="Freeform 30">
                <a:extLst>
                  <a:ext uri="{FF2B5EF4-FFF2-40B4-BE49-F238E27FC236}">
                    <a16:creationId xmlns:a16="http://schemas.microsoft.com/office/drawing/2014/main" id="{4F6D1050-FDA7-4A76-98A0-6E7F8CDED75A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6" name="Freeform 31">
                <a:extLst>
                  <a:ext uri="{FF2B5EF4-FFF2-40B4-BE49-F238E27FC236}">
                    <a16:creationId xmlns:a16="http://schemas.microsoft.com/office/drawing/2014/main" id="{65B3BEF3-B33B-4391-8A6B-EC027B708F5E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7" name="Freeform 32">
                <a:extLst>
                  <a:ext uri="{FF2B5EF4-FFF2-40B4-BE49-F238E27FC236}">
                    <a16:creationId xmlns:a16="http://schemas.microsoft.com/office/drawing/2014/main" id="{C46665AC-28DD-4443-8560-BD824CD63C80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8" name="Freeform 33">
                <a:extLst>
                  <a:ext uri="{FF2B5EF4-FFF2-40B4-BE49-F238E27FC236}">
                    <a16:creationId xmlns:a16="http://schemas.microsoft.com/office/drawing/2014/main" id="{1CAE60AE-84E8-4660-A933-8D94B41801A8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9" name="Freeform 34">
                <a:extLst>
                  <a:ext uri="{FF2B5EF4-FFF2-40B4-BE49-F238E27FC236}">
                    <a16:creationId xmlns:a16="http://schemas.microsoft.com/office/drawing/2014/main" id="{CFA86F75-4B37-49FB-96D8-36FB390F4912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18" name="Group 35">
              <a:extLst>
                <a:ext uri="{FF2B5EF4-FFF2-40B4-BE49-F238E27FC236}">
                  <a16:creationId xmlns:a16="http://schemas.microsoft.com/office/drawing/2014/main" id="{962D0342-1FF3-4D08-8206-83989E633FF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29" name="Freeform 36">
                <a:extLst>
                  <a:ext uri="{FF2B5EF4-FFF2-40B4-BE49-F238E27FC236}">
                    <a16:creationId xmlns:a16="http://schemas.microsoft.com/office/drawing/2014/main" id="{48E99481-A848-42B2-9E20-5445DAF6222B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19" name="Group 37">
              <a:extLst>
                <a:ext uri="{FF2B5EF4-FFF2-40B4-BE49-F238E27FC236}">
                  <a16:creationId xmlns:a16="http://schemas.microsoft.com/office/drawing/2014/main" id="{14EC0A07-9952-401B-A978-157D346B32C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25" name="Freeform 38">
                <a:extLst>
                  <a:ext uri="{FF2B5EF4-FFF2-40B4-BE49-F238E27FC236}">
                    <a16:creationId xmlns:a16="http://schemas.microsoft.com/office/drawing/2014/main" id="{313EA4E8-22C6-4C04-8B0F-2B70B322421D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6" name="Freeform 39">
                <a:extLst>
                  <a:ext uri="{FF2B5EF4-FFF2-40B4-BE49-F238E27FC236}">
                    <a16:creationId xmlns:a16="http://schemas.microsoft.com/office/drawing/2014/main" id="{F9F72635-D442-41BD-9A50-29E60EB75B42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7" name="Freeform 40">
                <a:extLst>
                  <a:ext uri="{FF2B5EF4-FFF2-40B4-BE49-F238E27FC236}">
                    <a16:creationId xmlns:a16="http://schemas.microsoft.com/office/drawing/2014/main" id="{925AEBFB-0658-470C-9CC0-BFA8AA1B42FF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28" name="Freeform 41">
                <a:extLst>
                  <a:ext uri="{FF2B5EF4-FFF2-40B4-BE49-F238E27FC236}">
                    <a16:creationId xmlns:a16="http://schemas.microsoft.com/office/drawing/2014/main" id="{C100E813-903B-4229-9E7A-C59540445524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0" name="Group 42">
              <a:extLst>
                <a:ext uri="{FF2B5EF4-FFF2-40B4-BE49-F238E27FC236}">
                  <a16:creationId xmlns:a16="http://schemas.microsoft.com/office/drawing/2014/main" id="{4FBEB271-FE58-4516-846D-246C622D80C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21" name="Freeform 43">
                <a:extLst>
                  <a:ext uri="{FF2B5EF4-FFF2-40B4-BE49-F238E27FC236}">
                    <a16:creationId xmlns:a16="http://schemas.microsoft.com/office/drawing/2014/main" id="{24C4BCCE-D0FE-46A7-9CC8-8813E08C1A51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2" name="Freeform 44">
                <a:extLst>
                  <a:ext uri="{FF2B5EF4-FFF2-40B4-BE49-F238E27FC236}">
                    <a16:creationId xmlns:a16="http://schemas.microsoft.com/office/drawing/2014/main" id="{C3011A8F-9FD8-4BC7-B854-DD750A414B48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3" name="Freeform 45">
                <a:extLst>
                  <a:ext uri="{FF2B5EF4-FFF2-40B4-BE49-F238E27FC236}">
                    <a16:creationId xmlns:a16="http://schemas.microsoft.com/office/drawing/2014/main" id="{D49FC488-9033-42BF-9FAF-8C9D2F26A4B0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4" name="Freeform 46">
                <a:extLst>
                  <a:ext uri="{FF2B5EF4-FFF2-40B4-BE49-F238E27FC236}">
                    <a16:creationId xmlns:a16="http://schemas.microsoft.com/office/drawing/2014/main" id="{CBA30370-6A50-4BF7-9D6E-5C8AA508F6D1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sp>
        <p:nvSpPr>
          <p:cNvPr id="55" name="Freeform 2">
            <a:extLst>
              <a:ext uri="{FF2B5EF4-FFF2-40B4-BE49-F238E27FC236}">
                <a16:creationId xmlns:a16="http://schemas.microsoft.com/office/drawing/2014/main" id="{8028B205-4BCB-4DE1-8995-DB35777C4380}"/>
              </a:ext>
            </a:extLst>
          </p:cNvPr>
          <p:cNvSpPr/>
          <p:nvPr/>
        </p:nvSpPr>
        <p:spPr>
          <a:xfrm>
            <a:off x="206552" y="4636282"/>
            <a:ext cx="1786240" cy="392085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2570"/>
            </a:stretch>
          </a:blip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60E8742F-01E0-468A-B2A4-363CB14779E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28295594"/>
              </p:ext>
            </p:extLst>
          </p:nvPr>
        </p:nvGraphicFramePr>
        <p:xfrm>
          <a:off x="108857" y="96672"/>
          <a:ext cx="8810172" cy="493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215558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63895CE4-F946-4349-A9CD-AD75A0F59A3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4463566"/>
              </p:ext>
            </p:extLst>
          </p:nvPr>
        </p:nvGraphicFramePr>
        <p:xfrm>
          <a:off x="275771" y="232229"/>
          <a:ext cx="8606972" cy="48114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452988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0"/>
          </a:xfrm>
          <a:prstGeom prst="rect">
            <a:avLst/>
          </a:prstGeom>
          <a:solidFill>
            <a:srgbClr val="1C5E8A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Discussion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748938"/>
            <a:ext cx="73152" cy="640080"/>
          </a:xfrm>
          <a:prstGeom prst="rect">
            <a:avLst/>
          </a:prstGeom>
          <a:solidFill>
            <a:srgbClr val="F96C5C"/>
          </a:solidFill>
          <a:ln/>
        </p:spPr>
      </p:sp>
      <p:sp>
        <p:nvSpPr>
          <p:cNvPr id="5" name="Text 3"/>
          <p:cNvSpPr/>
          <p:nvPr/>
        </p:nvSpPr>
        <p:spPr>
          <a:xfrm>
            <a:off x="640079" y="770464"/>
            <a:ext cx="4418149" cy="25150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C5E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Epidemiological Signal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658938" y="1127638"/>
            <a:ext cx="829637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 seroreactivity (38.2%) indicates significant exposure in the population.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457200" y="1685354"/>
            <a:ext cx="73152" cy="640080"/>
          </a:xfrm>
          <a:prstGeom prst="rect">
            <a:avLst/>
          </a:prstGeom>
          <a:solidFill>
            <a:srgbClr val="F96C5C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1670373"/>
            <a:ext cx="4114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C5E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Screening Value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658939" y="1989933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BAT is valuable in low-resource settings despite limited specificity.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457200" y="2659027"/>
            <a:ext cx="73152" cy="640080"/>
          </a:xfrm>
          <a:prstGeom prst="rect">
            <a:avLst/>
          </a:prstGeom>
          <a:solidFill>
            <a:srgbClr val="F96C5C"/>
          </a:solidFill>
          <a:ln/>
        </p:spPr>
      </p:sp>
      <p:sp>
        <p:nvSpPr>
          <p:cNvPr id="11" name="Text 9"/>
          <p:cNvSpPr/>
          <p:nvPr/>
        </p:nvSpPr>
        <p:spPr>
          <a:xfrm>
            <a:off x="640080" y="2628900"/>
            <a:ext cx="4114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C5E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Critical Gap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40080" y="2966183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Detected/suspected cases are not reported to public health or veterinary systems.</a:t>
            </a: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57200" y="3648784"/>
            <a:ext cx="73152" cy="640080"/>
          </a:xfrm>
          <a:prstGeom prst="rect">
            <a:avLst/>
          </a:prstGeom>
          <a:solidFill>
            <a:srgbClr val="F96C5C"/>
          </a:solidFill>
          <a:ln/>
        </p:spPr>
      </p:sp>
      <p:sp>
        <p:nvSpPr>
          <p:cNvPr id="14" name="Text 12"/>
          <p:cNvSpPr/>
          <p:nvPr/>
        </p:nvSpPr>
        <p:spPr>
          <a:xfrm>
            <a:off x="640080" y="3559384"/>
            <a:ext cx="4114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C5E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Missing Data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640080" y="4007276"/>
            <a:ext cx="8402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Absence of linked clinical data reveals weak integrated surveillance, especially in private sector.</a:t>
            </a:r>
            <a:endParaRPr lang="en-US" sz="2000" dirty="0"/>
          </a:p>
        </p:txBody>
      </p:sp>
      <p:sp>
        <p:nvSpPr>
          <p:cNvPr id="16" name="Freeform 2">
            <a:extLst>
              <a:ext uri="{FF2B5EF4-FFF2-40B4-BE49-F238E27FC236}">
                <a16:creationId xmlns:a16="http://schemas.microsoft.com/office/drawing/2014/main" id="{7B257D77-2AC2-4BF6-B0B1-4D5C279F36F2}"/>
              </a:ext>
            </a:extLst>
          </p:cNvPr>
          <p:cNvSpPr/>
          <p:nvPr/>
        </p:nvSpPr>
        <p:spPr>
          <a:xfrm>
            <a:off x="205980" y="4722713"/>
            <a:ext cx="1888959" cy="365760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570"/>
            </a:stretch>
          </a:blipFill>
        </p:spPr>
      </p:sp>
      <p:grpSp>
        <p:nvGrpSpPr>
          <p:cNvPr id="17" name="Group 3">
            <a:extLst>
              <a:ext uri="{FF2B5EF4-FFF2-40B4-BE49-F238E27FC236}">
                <a16:creationId xmlns:a16="http://schemas.microsoft.com/office/drawing/2014/main" id="{19E4BAC9-BC98-472B-BD7B-99C72A29E9DF}"/>
              </a:ext>
            </a:extLst>
          </p:cNvPr>
          <p:cNvGrpSpPr/>
          <p:nvPr/>
        </p:nvGrpSpPr>
        <p:grpSpPr>
          <a:xfrm>
            <a:off x="7593897" y="4792193"/>
            <a:ext cx="1177018" cy="244171"/>
            <a:chOff x="0" y="0"/>
            <a:chExt cx="3348923" cy="1163800"/>
          </a:xfrm>
        </p:grpSpPr>
        <p:sp>
          <p:nvSpPr>
            <p:cNvPr id="18" name="Freeform 4">
              <a:extLst>
                <a:ext uri="{FF2B5EF4-FFF2-40B4-BE49-F238E27FC236}">
                  <a16:creationId xmlns:a16="http://schemas.microsoft.com/office/drawing/2014/main" id="{2C4549B4-8C27-44E1-96F2-45956CF9D19F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19" name="Group 5">
              <a:extLst>
                <a:ext uri="{FF2B5EF4-FFF2-40B4-BE49-F238E27FC236}">
                  <a16:creationId xmlns:a16="http://schemas.microsoft.com/office/drawing/2014/main" id="{E0F41106-02CF-4158-9327-7A1614D397B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0" name="Freeform 6">
                <a:extLst>
                  <a:ext uri="{FF2B5EF4-FFF2-40B4-BE49-F238E27FC236}">
                    <a16:creationId xmlns:a16="http://schemas.microsoft.com/office/drawing/2014/main" id="{60804AF1-023E-4F98-82A3-39F531206AB1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0" name="Group 7">
              <a:extLst>
                <a:ext uri="{FF2B5EF4-FFF2-40B4-BE49-F238E27FC236}">
                  <a16:creationId xmlns:a16="http://schemas.microsoft.com/office/drawing/2014/main" id="{5C2BEB03-C134-402E-8DBA-B5F1712006E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56" name="Freeform 8">
                <a:extLst>
                  <a:ext uri="{FF2B5EF4-FFF2-40B4-BE49-F238E27FC236}">
                    <a16:creationId xmlns:a16="http://schemas.microsoft.com/office/drawing/2014/main" id="{2E58248F-4B64-4DC1-A755-D171930D430A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57" name="Freeform 9">
                <a:extLst>
                  <a:ext uri="{FF2B5EF4-FFF2-40B4-BE49-F238E27FC236}">
                    <a16:creationId xmlns:a16="http://schemas.microsoft.com/office/drawing/2014/main" id="{B4040D5D-A40E-4077-A90F-32839317C885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58" name="Freeform 10">
                <a:extLst>
                  <a:ext uri="{FF2B5EF4-FFF2-40B4-BE49-F238E27FC236}">
                    <a16:creationId xmlns:a16="http://schemas.microsoft.com/office/drawing/2014/main" id="{A536E734-7CD4-4712-8613-15904097A2E2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59" name="Freeform 11">
                <a:extLst>
                  <a:ext uri="{FF2B5EF4-FFF2-40B4-BE49-F238E27FC236}">
                    <a16:creationId xmlns:a16="http://schemas.microsoft.com/office/drawing/2014/main" id="{C688A452-65F1-4CB7-B771-CB1CE9BE3111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1" name="Group 12">
              <a:extLst>
                <a:ext uri="{FF2B5EF4-FFF2-40B4-BE49-F238E27FC236}">
                  <a16:creationId xmlns:a16="http://schemas.microsoft.com/office/drawing/2014/main" id="{4B084A6E-3674-41B4-8153-468107077F9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51" name="Freeform 13">
                <a:extLst>
                  <a:ext uri="{FF2B5EF4-FFF2-40B4-BE49-F238E27FC236}">
                    <a16:creationId xmlns:a16="http://schemas.microsoft.com/office/drawing/2014/main" id="{80CC42AB-266B-4693-B5F1-E3E907587019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52" name="Freeform 14">
                <a:extLst>
                  <a:ext uri="{FF2B5EF4-FFF2-40B4-BE49-F238E27FC236}">
                    <a16:creationId xmlns:a16="http://schemas.microsoft.com/office/drawing/2014/main" id="{3A8F08DC-E3DD-4E5B-9F3F-7025AE416D7E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53" name="Freeform 15">
                <a:extLst>
                  <a:ext uri="{FF2B5EF4-FFF2-40B4-BE49-F238E27FC236}">
                    <a16:creationId xmlns:a16="http://schemas.microsoft.com/office/drawing/2014/main" id="{B184CED4-47F1-435E-9134-06DC5CE98851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54" name="Freeform 16">
                <a:extLst>
                  <a:ext uri="{FF2B5EF4-FFF2-40B4-BE49-F238E27FC236}">
                    <a16:creationId xmlns:a16="http://schemas.microsoft.com/office/drawing/2014/main" id="{2376EBF3-6C54-412F-82C4-FD49B6611E08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55" name="Freeform 17">
                <a:extLst>
                  <a:ext uri="{FF2B5EF4-FFF2-40B4-BE49-F238E27FC236}">
                    <a16:creationId xmlns:a16="http://schemas.microsoft.com/office/drawing/2014/main" id="{EF130920-255E-49EA-B2D3-60E3CC3DFB70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22" name="Group 18">
              <a:extLst>
                <a:ext uri="{FF2B5EF4-FFF2-40B4-BE49-F238E27FC236}">
                  <a16:creationId xmlns:a16="http://schemas.microsoft.com/office/drawing/2014/main" id="{6C037415-0B9A-4360-BDBD-350693944BC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46" name="Freeform 19">
                <a:extLst>
                  <a:ext uri="{FF2B5EF4-FFF2-40B4-BE49-F238E27FC236}">
                    <a16:creationId xmlns:a16="http://schemas.microsoft.com/office/drawing/2014/main" id="{C395853D-4C3F-4580-99DB-081BE59ED8F4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7" name="Freeform 20">
                <a:extLst>
                  <a:ext uri="{FF2B5EF4-FFF2-40B4-BE49-F238E27FC236}">
                    <a16:creationId xmlns:a16="http://schemas.microsoft.com/office/drawing/2014/main" id="{135E33BD-DB0C-40ED-A04A-03FBE767F5BA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8" name="Freeform 21">
                <a:extLst>
                  <a:ext uri="{FF2B5EF4-FFF2-40B4-BE49-F238E27FC236}">
                    <a16:creationId xmlns:a16="http://schemas.microsoft.com/office/drawing/2014/main" id="{0988358E-F821-43B3-8A6B-5911BC641D09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49" name="Freeform 22">
                <a:extLst>
                  <a:ext uri="{FF2B5EF4-FFF2-40B4-BE49-F238E27FC236}">
                    <a16:creationId xmlns:a16="http://schemas.microsoft.com/office/drawing/2014/main" id="{EEBEB10F-BBFA-479F-AA4E-BEDFC1909653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50" name="Freeform 23">
                <a:extLst>
                  <a:ext uri="{FF2B5EF4-FFF2-40B4-BE49-F238E27FC236}">
                    <a16:creationId xmlns:a16="http://schemas.microsoft.com/office/drawing/2014/main" id="{56C44D17-16A7-4110-8E1A-244E4F57B94A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3" name="Group 24">
              <a:extLst>
                <a:ext uri="{FF2B5EF4-FFF2-40B4-BE49-F238E27FC236}">
                  <a16:creationId xmlns:a16="http://schemas.microsoft.com/office/drawing/2014/main" id="{B2C54FA8-F3B7-467F-8C68-949F954E916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36" name="Freeform 25">
                <a:extLst>
                  <a:ext uri="{FF2B5EF4-FFF2-40B4-BE49-F238E27FC236}">
                    <a16:creationId xmlns:a16="http://schemas.microsoft.com/office/drawing/2014/main" id="{EB9B822F-971A-4D75-86F2-97DF1E72C696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7" name="Freeform 26">
                <a:extLst>
                  <a:ext uri="{FF2B5EF4-FFF2-40B4-BE49-F238E27FC236}">
                    <a16:creationId xmlns:a16="http://schemas.microsoft.com/office/drawing/2014/main" id="{0E17BE59-B19F-4A97-86F2-04EC90E893C6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8" name="Freeform 27">
                <a:extLst>
                  <a:ext uri="{FF2B5EF4-FFF2-40B4-BE49-F238E27FC236}">
                    <a16:creationId xmlns:a16="http://schemas.microsoft.com/office/drawing/2014/main" id="{0BD6056F-4F2C-4DB9-8CA1-21F4C084BE35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9" name="Freeform 28">
                <a:extLst>
                  <a:ext uri="{FF2B5EF4-FFF2-40B4-BE49-F238E27FC236}">
                    <a16:creationId xmlns:a16="http://schemas.microsoft.com/office/drawing/2014/main" id="{CDFCD6A4-919F-48C7-980F-24E2C494E707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0" name="Freeform 29">
                <a:extLst>
                  <a:ext uri="{FF2B5EF4-FFF2-40B4-BE49-F238E27FC236}">
                    <a16:creationId xmlns:a16="http://schemas.microsoft.com/office/drawing/2014/main" id="{DAAE2EB4-6389-4531-8F75-EBDB2C3E7F5E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1" name="Freeform 30">
                <a:extLst>
                  <a:ext uri="{FF2B5EF4-FFF2-40B4-BE49-F238E27FC236}">
                    <a16:creationId xmlns:a16="http://schemas.microsoft.com/office/drawing/2014/main" id="{C790DD3C-0E49-461D-80FE-2CFE2987842B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2" name="Freeform 31">
                <a:extLst>
                  <a:ext uri="{FF2B5EF4-FFF2-40B4-BE49-F238E27FC236}">
                    <a16:creationId xmlns:a16="http://schemas.microsoft.com/office/drawing/2014/main" id="{5DEE9B15-5F93-47CA-B2BC-63621C67E09E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3" name="Freeform 32">
                <a:extLst>
                  <a:ext uri="{FF2B5EF4-FFF2-40B4-BE49-F238E27FC236}">
                    <a16:creationId xmlns:a16="http://schemas.microsoft.com/office/drawing/2014/main" id="{A05076E0-4184-44AB-B533-7DB9931D37B4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33">
                <a:extLst>
                  <a:ext uri="{FF2B5EF4-FFF2-40B4-BE49-F238E27FC236}">
                    <a16:creationId xmlns:a16="http://schemas.microsoft.com/office/drawing/2014/main" id="{85EBD71F-6531-4373-A104-AFDCAF3A62F9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34">
                <a:extLst>
                  <a:ext uri="{FF2B5EF4-FFF2-40B4-BE49-F238E27FC236}">
                    <a16:creationId xmlns:a16="http://schemas.microsoft.com/office/drawing/2014/main" id="{69D27E08-92F6-439C-9C56-700D56338A07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24" name="Group 35">
              <a:extLst>
                <a:ext uri="{FF2B5EF4-FFF2-40B4-BE49-F238E27FC236}">
                  <a16:creationId xmlns:a16="http://schemas.microsoft.com/office/drawing/2014/main" id="{C79EF5CA-DC04-4969-9D45-48743746D78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35" name="Freeform 36">
                <a:extLst>
                  <a:ext uri="{FF2B5EF4-FFF2-40B4-BE49-F238E27FC236}">
                    <a16:creationId xmlns:a16="http://schemas.microsoft.com/office/drawing/2014/main" id="{42D85CED-BE3E-44F5-A0C9-52ADDFBD7CB0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25" name="Group 37">
              <a:extLst>
                <a:ext uri="{FF2B5EF4-FFF2-40B4-BE49-F238E27FC236}">
                  <a16:creationId xmlns:a16="http://schemas.microsoft.com/office/drawing/2014/main" id="{9E8EEA42-E498-43EB-A35D-4ED7D83EB86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1" name="Freeform 38">
                <a:extLst>
                  <a:ext uri="{FF2B5EF4-FFF2-40B4-BE49-F238E27FC236}">
                    <a16:creationId xmlns:a16="http://schemas.microsoft.com/office/drawing/2014/main" id="{CD2A9969-C6C8-4DFB-90D9-9209537D73C6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2" name="Freeform 39">
                <a:extLst>
                  <a:ext uri="{FF2B5EF4-FFF2-40B4-BE49-F238E27FC236}">
                    <a16:creationId xmlns:a16="http://schemas.microsoft.com/office/drawing/2014/main" id="{39EE0102-D5A2-46A8-9B82-AFFA7A8088D9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3" name="Freeform 40">
                <a:extLst>
                  <a:ext uri="{FF2B5EF4-FFF2-40B4-BE49-F238E27FC236}">
                    <a16:creationId xmlns:a16="http://schemas.microsoft.com/office/drawing/2014/main" id="{9010F61C-CEDD-495D-8A1C-090FC67B0C6F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4" name="Freeform 41">
                <a:extLst>
                  <a:ext uri="{FF2B5EF4-FFF2-40B4-BE49-F238E27FC236}">
                    <a16:creationId xmlns:a16="http://schemas.microsoft.com/office/drawing/2014/main" id="{5F3863E5-12E4-4ED2-9808-1ECE52A0E5DA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6" name="Group 42">
              <a:extLst>
                <a:ext uri="{FF2B5EF4-FFF2-40B4-BE49-F238E27FC236}">
                  <a16:creationId xmlns:a16="http://schemas.microsoft.com/office/drawing/2014/main" id="{1C7A1303-33B9-470A-AB8E-8D7424A35FA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27" name="Freeform 43">
                <a:extLst>
                  <a:ext uri="{FF2B5EF4-FFF2-40B4-BE49-F238E27FC236}">
                    <a16:creationId xmlns:a16="http://schemas.microsoft.com/office/drawing/2014/main" id="{8E6C65A3-8B76-4476-9B28-FEEEAA48D603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8" name="Freeform 44">
                <a:extLst>
                  <a:ext uri="{FF2B5EF4-FFF2-40B4-BE49-F238E27FC236}">
                    <a16:creationId xmlns:a16="http://schemas.microsoft.com/office/drawing/2014/main" id="{8A76A947-1812-42F5-8FA7-E1ECE2403517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29" name="Freeform 45">
                <a:extLst>
                  <a:ext uri="{FF2B5EF4-FFF2-40B4-BE49-F238E27FC236}">
                    <a16:creationId xmlns:a16="http://schemas.microsoft.com/office/drawing/2014/main" id="{56174D3D-9B91-4370-AA59-94BEC754109D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0" name="Freeform 46">
                <a:extLst>
                  <a:ext uri="{FF2B5EF4-FFF2-40B4-BE49-F238E27FC236}">
                    <a16:creationId xmlns:a16="http://schemas.microsoft.com/office/drawing/2014/main" id="{1E94D91B-7970-4540-96D2-FD67A54C3131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7096"/>
            <a:ext cx="9144000" cy="548640"/>
          </a:xfrm>
          <a:prstGeom prst="rect">
            <a:avLst/>
          </a:prstGeom>
          <a:solidFill>
            <a:srgbClr val="1C5E8A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44256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Policy Impact &amp; Implications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180473" y="637511"/>
            <a:ext cx="3840480" cy="1119963"/>
          </a:xfrm>
          <a:prstGeom prst="rect">
            <a:avLst/>
          </a:prstGeom>
          <a:solidFill>
            <a:srgbClr val="ECF0F1"/>
          </a:solidFill>
          <a:ln w="25400">
            <a:solidFill>
              <a:srgbClr val="1C5E8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80473" y="750401"/>
            <a:ext cx="3474720" cy="83075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Brucellosis is being detected at primary care level—these represent early warning signals</a:t>
            </a:r>
            <a:endParaRPr lang="en-US" dirty="0"/>
          </a:p>
        </p:txBody>
      </p:sp>
      <p:sp>
        <p:nvSpPr>
          <p:cNvPr id="6" name="Shape 4"/>
          <p:cNvSpPr/>
          <p:nvPr/>
        </p:nvSpPr>
        <p:spPr>
          <a:xfrm>
            <a:off x="4832342" y="647176"/>
            <a:ext cx="3840480" cy="1119963"/>
          </a:xfrm>
          <a:prstGeom prst="rect">
            <a:avLst/>
          </a:prstGeom>
          <a:solidFill>
            <a:srgbClr val="ECF0F1"/>
          </a:solidFill>
          <a:ln w="25400">
            <a:solidFill>
              <a:srgbClr val="E74C3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926416" y="606316"/>
            <a:ext cx="3638481" cy="66063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Diagnostic &amp; surveillance gaps prevent systematic capture of epidemiological signals in surveillance systems</a:t>
            </a: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79781" y="194521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C5E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Strategic Recommendations</a:t>
            </a:r>
            <a:endParaRPr lang="en-US" sz="2400" dirty="0"/>
          </a:p>
        </p:txBody>
      </p:sp>
      <p:sp>
        <p:nvSpPr>
          <p:cNvPr id="9" name="Shape 7"/>
          <p:cNvSpPr/>
          <p:nvPr/>
        </p:nvSpPr>
        <p:spPr>
          <a:xfrm>
            <a:off x="297180" y="2397974"/>
            <a:ext cx="320040" cy="320040"/>
          </a:xfrm>
          <a:prstGeom prst="ellipse">
            <a:avLst/>
          </a:prstGeom>
          <a:solidFill>
            <a:srgbClr val="F96C5C"/>
          </a:solidFill>
          <a:ln/>
        </p:spPr>
      </p:sp>
      <p:sp>
        <p:nvSpPr>
          <p:cNvPr id="10" name="Text 8"/>
          <p:cNvSpPr/>
          <p:nvPr/>
        </p:nvSpPr>
        <p:spPr>
          <a:xfrm>
            <a:off x="457200" y="2857683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62763" y="2381742"/>
            <a:ext cx="8394151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Mandatory reporting of reactive cases </a:t>
            </a:r>
            <a:r>
              <a:rPr lang="en-US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private facilities to Sub-county Health Offices (weekly/monthly).</a:t>
            </a: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276726" y="3007423"/>
            <a:ext cx="320040" cy="320040"/>
          </a:xfrm>
          <a:prstGeom prst="ellipse">
            <a:avLst/>
          </a:prstGeom>
          <a:solidFill>
            <a:srgbClr val="F96C5C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3406323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62762" y="3015570"/>
            <a:ext cx="827603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Establish </a:t>
            </a:r>
            <a:r>
              <a:rPr lang="en-US" b="1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formal linkages</a:t>
            </a:r>
            <a:r>
              <a:rPr lang="en-US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Implement MoUs between private, public, and veterinary services.</a:t>
            </a: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276726" y="3598413"/>
            <a:ext cx="320040" cy="320040"/>
          </a:xfrm>
          <a:prstGeom prst="ellipse">
            <a:avLst/>
          </a:prstGeom>
          <a:solidFill>
            <a:srgbClr val="F96C5C"/>
          </a:solidFill>
          <a:ln/>
        </p:spPr>
      </p:sp>
      <p:sp>
        <p:nvSpPr>
          <p:cNvPr id="16" name="Text 14"/>
          <p:cNvSpPr/>
          <p:nvPr/>
        </p:nvSpPr>
        <p:spPr>
          <a:xfrm>
            <a:off x="457200" y="3954963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684240" y="3598271"/>
            <a:ext cx="8276034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Implement </a:t>
            </a:r>
            <a:r>
              <a:rPr lang="en-US" b="1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tiered confirmation</a:t>
            </a:r>
            <a:r>
              <a:rPr lang="en-US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Maintain BAT as screening tool; refer reactive samples to higher-level labs for confirmation.</a:t>
            </a:r>
            <a:endParaRPr lang="en-US" dirty="0"/>
          </a:p>
        </p:txBody>
      </p:sp>
      <p:sp>
        <p:nvSpPr>
          <p:cNvPr id="18" name="Shape 16"/>
          <p:cNvSpPr/>
          <p:nvPr/>
        </p:nvSpPr>
        <p:spPr>
          <a:xfrm>
            <a:off x="276726" y="4201983"/>
            <a:ext cx="320040" cy="320040"/>
          </a:xfrm>
          <a:prstGeom prst="ellipse">
            <a:avLst/>
          </a:prstGeom>
          <a:solidFill>
            <a:srgbClr val="F96C5C"/>
          </a:solidFill>
          <a:ln/>
        </p:spPr>
      </p:sp>
      <p:sp>
        <p:nvSpPr>
          <p:cNvPr id="20" name="Text 18"/>
          <p:cNvSpPr/>
          <p:nvPr/>
        </p:nvSpPr>
        <p:spPr>
          <a:xfrm>
            <a:off x="685800" y="4176714"/>
            <a:ext cx="8181474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Institutionalize quarterly </a:t>
            </a:r>
            <a:r>
              <a:rPr lang="en-US" b="1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Health coordination meetings </a:t>
            </a:r>
            <a:r>
              <a:rPr lang="en-US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between all sectors.</a:t>
            </a:r>
            <a:endParaRPr lang="en-US" dirty="0"/>
          </a:p>
        </p:txBody>
      </p:sp>
      <p:grpSp>
        <p:nvGrpSpPr>
          <p:cNvPr id="22" name="Group 3">
            <a:extLst>
              <a:ext uri="{FF2B5EF4-FFF2-40B4-BE49-F238E27FC236}">
                <a16:creationId xmlns:a16="http://schemas.microsoft.com/office/drawing/2014/main" id="{B5A94206-E7B9-4D71-8EFF-5FAC64B64E6D}"/>
              </a:ext>
            </a:extLst>
          </p:cNvPr>
          <p:cNvGrpSpPr/>
          <p:nvPr/>
        </p:nvGrpSpPr>
        <p:grpSpPr>
          <a:xfrm>
            <a:off x="7470369" y="4807892"/>
            <a:ext cx="1273032" cy="272982"/>
            <a:chOff x="0" y="0"/>
            <a:chExt cx="3348923" cy="1163800"/>
          </a:xfrm>
        </p:grpSpPr>
        <p:sp>
          <p:nvSpPr>
            <p:cNvPr id="23" name="Freeform 4">
              <a:extLst>
                <a:ext uri="{FF2B5EF4-FFF2-40B4-BE49-F238E27FC236}">
                  <a16:creationId xmlns:a16="http://schemas.microsoft.com/office/drawing/2014/main" id="{BE61B163-CDE6-4DC3-A99B-3383D5AFB90C}"/>
                </a:ext>
              </a:extLst>
            </p:cNvPr>
            <p:cNvSpPr/>
            <p:nvPr/>
          </p:nvSpPr>
          <p:spPr>
            <a:xfrm>
              <a:off x="0" y="0"/>
              <a:ext cx="1171843" cy="1145244"/>
            </a:xfrm>
            <a:custGeom>
              <a:avLst/>
              <a:gdLst/>
              <a:ahLst/>
              <a:cxnLst/>
              <a:rect l="l" t="t" r="r" b="b"/>
              <a:pathLst>
                <a:path w="1171843" h="1145244">
                  <a:moveTo>
                    <a:pt x="0" y="0"/>
                  </a:moveTo>
                  <a:lnTo>
                    <a:pt x="1171843" y="0"/>
                  </a:lnTo>
                  <a:lnTo>
                    <a:pt x="1171843" y="1145244"/>
                  </a:lnTo>
                  <a:lnTo>
                    <a:pt x="0" y="114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24" name="Group 5">
              <a:extLst>
                <a:ext uri="{FF2B5EF4-FFF2-40B4-BE49-F238E27FC236}">
                  <a16:creationId xmlns:a16="http://schemas.microsoft.com/office/drawing/2014/main" id="{97F77965-5B17-487B-A24F-8B0065C96C4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6663" y="359354"/>
              <a:ext cx="212029" cy="224049"/>
              <a:chOff x="0" y="0"/>
              <a:chExt cx="829323" cy="876338"/>
            </a:xfrm>
          </p:grpSpPr>
          <p:sp>
            <p:nvSpPr>
              <p:cNvPr id="65" name="Freeform 6">
                <a:extLst>
                  <a:ext uri="{FF2B5EF4-FFF2-40B4-BE49-F238E27FC236}">
                    <a16:creationId xmlns:a16="http://schemas.microsoft.com/office/drawing/2014/main" id="{1B66A11A-8D36-4A04-8561-0F5BEECDC2F2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5" name="Group 7">
              <a:extLst>
                <a:ext uri="{FF2B5EF4-FFF2-40B4-BE49-F238E27FC236}">
                  <a16:creationId xmlns:a16="http://schemas.microsoft.com/office/drawing/2014/main" id="{7E77408F-6CE9-4334-9153-811A015EEE2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9545" y="645127"/>
              <a:ext cx="866646" cy="269188"/>
              <a:chOff x="0" y="0"/>
              <a:chExt cx="3389770" cy="1052894"/>
            </a:xfrm>
          </p:grpSpPr>
          <p:sp>
            <p:nvSpPr>
              <p:cNvPr id="61" name="Freeform 8">
                <a:extLst>
                  <a:ext uri="{FF2B5EF4-FFF2-40B4-BE49-F238E27FC236}">
                    <a16:creationId xmlns:a16="http://schemas.microsoft.com/office/drawing/2014/main" id="{D112B372-3B15-49F8-B44F-99DF168AB3B5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62" name="Freeform 9">
                <a:extLst>
                  <a:ext uri="{FF2B5EF4-FFF2-40B4-BE49-F238E27FC236}">
                    <a16:creationId xmlns:a16="http://schemas.microsoft.com/office/drawing/2014/main" id="{78C1EEB3-800B-4E42-A245-E56A913E19E2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63" name="Freeform 10">
                <a:extLst>
                  <a:ext uri="{FF2B5EF4-FFF2-40B4-BE49-F238E27FC236}">
                    <a16:creationId xmlns:a16="http://schemas.microsoft.com/office/drawing/2014/main" id="{006EF3FA-BB2D-4A92-ACD0-3C3D21DE3550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64" name="Freeform 11">
                <a:extLst>
                  <a:ext uri="{FF2B5EF4-FFF2-40B4-BE49-F238E27FC236}">
                    <a16:creationId xmlns:a16="http://schemas.microsoft.com/office/drawing/2014/main" id="{F37B49CF-3EC2-4434-9FE8-29A434F887A0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6" name="Group 12">
              <a:extLst>
                <a:ext uri="{FF2B5EF4-FFF2-40B4-BE49-F238E27FC236}">
                  <a16:creationId xmlns:a16="http://schemas.microsoft.com/office/drawing/2014/main" id="{248F5B05-EE88-4DF8-BD0A-17AF875377C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0425" y="34775"/>
              <a:ext cx="1178988" cy="256520"/>
              <a:chOff x="0" y="0"/>
              <a:chExt cx="4611446" cy="1003351"/>
            </a:xfrm>
          </p:grpSpPr>
          <p:sp>
            <p:nvSpPr>
              <p:cNvPr id="56" name="Freeform 13">
                <a:extLst>
                  <a:ext uri="{FF2B5EF4-FFF2-40B4-BE49-F238E27FC236}">
                    <a16:creationId xmlns:a16="http://schemas.microsoft.com/office/drawing/2014/main" id="{4D1889E5-D1F5-486B-91FF-3A74019569D4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57" name="Freeform 14">
                <a:extLst>
                  <a:ext uri="{FF2B5EF4-FFF2-40B4-BE49-F238E27FC236}">
                    <a16:creationId xmlns:a16="http://schemas.microsoft.com/office/drawing/2014/main" id="{FC4A1EB6-4B7B-4731-87B3-FA08397FAD15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58" name="Freeform 15">
                <a:extLst>
                  <a:ext uri="{FF2B5EF4-FFF2-40B4-BE49-F238E27FC236}">
                    <a16:creationId xmlns:a16="http://schemas.microsoft.com/office/drawing/2014/main" id="{93064E02-ECE5-4605-8D93-E719676747C2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59" name="Freeform 16">
                <a:extLst>
                  <a:ext uri="{FF2B5EF4-FFF2-40B4-BE49-F238E27FC236}">
                    <a16:creationId xmlns:a16="http://schemas.microsoft.com/office/drawing/2014/main" id="{8CD37451-A25D-47B8-9F8E-FDDB2E5AAEF1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60" name="Freeform 17">
                <a:extLst>
                  <a:ext uri="{FF2B5EF4-FFF2-40B4-BE49-F238E27FC236}">
                    <a16:creationId xmlns:a16="http://schemas.microsoft.com/office/drawing/2014/main" id="{42D019BF-3B59-4977-9C0D-D380F49A38E9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27" name="Group 18">
              <a:extLst>
                <a:ext uri="{FF2B5EF4-FFF2-40B4-BE49-F238E27FC236}">
                  <a16:creationId xmlns:a16="http://schemas.microsoft.com/office/drawing/2014/main" id="{5E4F6A41-9E53-4663-BB1D-2B171789917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4856" y="343119"/>
              <a:ext cx="1044499" cy="256520"/>
              <a:chOff x="0" y="0"/>
              <a:chExt cx="4085412" cy="1003338"/>
            </a:xfrm>
          </p:grpSpPr>
          <p:sp>
            <p:nvSpPr>
              <p:cNvPr id="51" name="Freeform 19">
                <a:extLst>
                  <a:ext uri="{FF2B5EF4-FFF2-40B4-BE49-F238E27FC236}">
                    <a16:creationId xmlns:a16="http://schemas.microsoft.com/office/drawing/2014/main" id="{4A0A2727-D67C-4894-9904-F35B1F33C9E9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52" name="Freeform 20">
                <a:extLst>
                  <a:ext uri="{FF2B5EF4-FFF2-40B4-BE49-F238E27FC236}">
                    <a16:creationId xmlns:a16="http://schemas.microsoft.com/office/drawing/2014/main" id="{9F4529FD-6DE6-424C-89FB-66DD935D46D9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53" name="Freeform 21">
                <a:extLst>
                  <a:ext uri="{FF2B5EF4-FFF2-40B4-BE49-F238E27FC236}">
                    <a16:creationId xmlns:a16="http://schemas.microsoft.com/office/drawing/2014/main" id="{5879E3C5-D386-4465-B648-20B927F9E756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54" name="Freeform 22">
                <a:extLst>
                  <a:ext uri="{FF2B5EF4-FFF2-40B4-BE49-F238E27FC236}">
                    <a16:creationId xmlns:a16="http://schemas.microsoft.com/office/drawing/2014/main" id="{D9A568E1-7014-4B69-92BE-3EA13DA42056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55" name="Freeform 23">
                <a:extLst>
                  <a:ext uri="{FF2B5EF4-FFF2-40B4-BE49-F238E27FC236}">
                    <a16:creationId xmlns:a16="http://schemas.microsoft.com/office/drawing/2014/main" id="{6016EAFB-1CE7-4781-B4E6-69566E021353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28" name="Group 24">
              <a:extLst>
                <a:ext uri="{FF2B5EF4-FFF2-40B4-BE49-F238E27FC236}">
                  <a16:creationId xmlns:a16="http://schemas.microsoft.com/office/drawing/2014/main" id="{4BB0B6E7-E781-4303-A5C2-D6B17EF9EB4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5402" y="972385"/>
              <a:ext cx="1342111" cy="177356"/>
              <a:chOff x="0" y="0"/>
              <a:chExt cx="5249482" cy="693699"/>
            </a:xfrm>
          </p:grpSpPr>
          <p:sp>
            <p:nvSpPr>
              <p:cNvPr id="41" name="Freeform 25">
                <a:extLst>
                  <a:ext uri="{FF2B5EF4-FFF2-40B4-BE49-F238E27FC236}">
                    <a16:creationId xmlns:a16="http://schemas.microsoft.com/office/drawing/2014/main" id="{CD961334-0A1F-40E9-9546-98452B9F4E43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2" name="Freeform 26">
                <a:extLst>
                  <a:ext uri="{FF2B5EF4-FFF2-40B4-BE49-F238E27FC236}">
                    <a16:creationId xmlns:a16="http://schemas.microsoft.com/office/drawing/2014/main" id="{499527FE-508D-4C2E-BB69-3733FD2A29E2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3" name="Freeform 27">
                <a:extLst>
                  <a:ext uri="{FF2B5EF4-FFF2-40B4-BE49-F238E27FC236}">
                    <a16:creationId xmlns:a16="http://schemas.microsoft.com/office/drawing/2014/main" id="{C1B57007-5E89-4F7D-B105-387621E137E7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4" name="Freeform 28">
                <a:extLst>
                  <a:ext uri="{FF2B5EF4-FFF2-40B4-BE49-F238E27FC236}">
                    <a16:creationId xmlns:a16="http://schemas.microsoft.com/office/drawing/2014/main" id="{7289E5F8-2674-4792-AAE9-CF5BF7D5A378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5" name="Freeform 29">
                <a:extLst>
                  <a:ext uri="{FF2B5EF4-FFF2-40B4-BE49-F238E27FC236}">
                    <a16:creationId xmlns:a16="http://schemas.microsoft.com/office/drawing/2014/main" id="{D8EB5C1C-4F23-4A95-A18B-61E9B19709AA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6" name="Freeform 30">
                <a:extLst>
                  <a:ext uri="{FF2B5EF4-FFF2-40B4-BE49-F238E27FC236}">
                    <a16:creationId xmlns:a16="http://schemas.microsoft.com/office/drawing/2014/main" id="{34DABC94-1C73-4861-9D01-03C316A6ACFA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7" name="Freeform 31">
                <a:extLst>
                  <a:ext uri="{FF2B5EF4-FFF2-40B4-BE49-F238E27FC236}">
                    <a16:creationId xmlns:a16="http://schemas.microsoft.com/office/drawing/2014/main" id="{8DA52714-02E5-4799-8460-D78873A95CA2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8" name="Freeform 32">
                <a:extLst>
                  <a:ext uri="{FF2B5EF4-FFF2-40B4-BE49-F238E27FC236}">
                    <a16:creationId xmlns:a16="http://schemas.microsoft.com/office/drawing/2014/main" id="{B738B3C1-E8E7-40B8-AEEC-ABA1DA7C85F0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49" name="Freeform 33">
                <a:extLst>
                  <a:ext uri="{FF2B5EF4-FFF2-40B4-BE49-F238E27FC236}">
                    <a16:creationId xmlns:a16="http://schemas.microsoft.com/office/drawing/2014/main" id="{8B85A2BE-45D4-4332-B0C8-FA2C47B9E7A4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50" name="Freeform 34">
                <a:extLst>
                  <a:ext uri="{FF2B5EF4-FFF2-40B4-BE49-F238E27FC236}">
                    <a16:creationId xmlns:a16="http://schemas.microsoft.com/office/drawing/2014/main" id="{1D5839E6-2615-4AC9-908D-23B216D2AF76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29" name="Group 35">
              <a:extLst>
                <a:ext uri="{FF2B5EF4-FFF2-40B4-BE49-F238E27FC236}">
                  <a16:creationId xmlns:a16="http://schemas.microsoft.com/office/drawing/2014/main" id="{323971AD-D81F-4639-AED2-06FD8CA30B9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6647" y="969061"/>
              <a:ext cx="19854" cy="194739"/>
              <a:chOff x="0" y="0"/>
              <a:chExt cx="77660" cy="761695"/>
            </a:xfrm>
          </p:grpSpPr>
          <p:sp>
            <p:nvSpPr>
              <p:cNvPr id="40" name="Freeform 36">
                <a:extLst>
                  <a:ext uri="{FF2B5EF4-FFF2-40B4-BE49-F238E27FC236}">
                    <a16:creationId xmlns:a16="http://schemas.microsoft.com/office/drawing/2014/main" id="{60F41EEC-EA3C-42B0-869D-BA6675A44555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30" name="Group 37">
              <a:extLst>
                <a:ext uri="{FF2B5EF4-FFF2-40B4-BE49-F238E27FC236}">
                  <a16:creationId xmlns:a16="http://schemas.microsoft.com/office/drawing/2014/main" id="{FCFFD661-1B36-434E-9E7D-126B058937B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52006" y="651465"/>
              <a:ext cx="787540" cy="256520"/>
              <a:chOff x="0" y="0"/>
              <a:chExt cx="3080360" cy="1003338"/>
            </a:xfrm>
          </p:grpSpPr>
          <p:sp>
            <p:nvSpPr>
              <p:cNvPr id="36" name="Freeform 38">
                <a:extLst>
                  <a:ext uri="{FF2B5EF4-FFF2-40B4-BE49-F238E27FC236}">
                    <a16:creationId xmlns:a16="http://schemas.microsoft.com/office/drawing/2014/main" id="{FF825E95-5622-4962-8CE0-87A6000FAB27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7" name="Freeform 39">
                <a:extLst>
                  <a:ext uri="{FF2B5EF4-FFF2-40B4-BE49-F238E27FC236}">
                    <a16:creationId xmlns:a16="http://schemas.microsoft.com/office/drawing/2014/main" id="{15FA600B-1784-49D7-A4F6-713194AD1648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8" name="Freeform 40">
                <a:extLst>
                  <a:ext uri="{FF2B5EF4-FFF2-40B4-BE49-F238E27FC236}">
                    <a16:creationId xmlns:a16="http://schemas.microsoft.com/office/drawing/2014/main" id="{0F47113E-A924-4B5D-A181-F219103C166E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39" name="Freeform 41">
                <a:extLst>
                  <a:ext uri="{FF2B5EF4-FFF2-40B4-BE49-F238E27FC236}">
                    <a16:creationId xmlns:a16="http://schemas.microsoft.com/office/drawing/2014/main" id="{98F94E54-3E0B-4AD2-9BAC-52D2C8A12064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31" name="Group 42">
              <a:extLst>
                <a:ext uri="{FF2B5EF4-FFF2-40B4-BE49-F238E27FC236}">
                  <a16:creationId xmlns:a16="http://schemas.microsoft.com/office/drawing/2014/main" id="{F4D7E207-EFCE-4D2A-A3EA-03BBB2C0FE4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63106" y="972383"/>
              <a:ext cx="485817" cy="177359"/>
              <a:chOff x="0" y="0"/>
              <a:chExt cx="1900212" cy="693712"/>
            </a:xfrm>
          </p:grpSpPr>
          <p:sp>
            <p:nvSpPr>
              <p:cNvPr id="32" name="Freeform 43">
                <a:extLst>
                  <a:ext uri="{FF2B5EF4-FFF2-40B4-BE49-F238E27FC236}">
                    <a16:creationId xmlns:a16="http://schemas.microsoft.com/office/drawing/2014/main" id="{2A0FD9C9-2921-4A7D-B2BB-36195C0F0096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3" name="Freeform 44">
                <a:extLst>
                  <a:ext uri="{FF2B5EF4-FFF2-40B4-BE49-F238E27FC236}">
                    <a16:creationId xmlns:a16="http://schemas.microsoft.com/office/drawing/2014/main" id="{6CF64B97-595C-46E5-9401-E5DC16AA70C2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4" name="Freeform 45">
                <a:extLst>
                  <a:ext uri="{FF2B5EF4-FFF2-40B4-BE49-F238E27FC236}">
                    <a16:creationId xmlns:a16="http://schemas.microsoft.com/office/drawing/2014/main" id="{9F8F775C-99C0-4A1B-896D-72A33E4CF529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35" name="Freeform 46">
                <a:extLst>
                  <a:ext uri="{FF2B5EF4-FFF2-40B4-BE49-F238E27FC236}">
                    <a16:creationId xmlns:a16="http://schemas.microsoft.com/office/drawing/2014/main" id="{3F80566E-0B31-46E2-AA20-C0BA7B060E91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sp>
        <p:nvSpPr>
          <p:cNvPr id="66" name="Freeform 2">
            <a:extLst>
              <a:ext uri="{FF2B5EF4-FFF2-40B4-BE49-F238E27FC236}">
                <a16:creationId xmlns:a16="http://schemas.microsoft.com/office/drawing/2014/main" id="{2EBF63A1-C552-4C66-A601-A53FCAD422D4}"/>
              </a:ext>
            </a:extLst>
          </p:cNvPr>
          <p:cNvSpPr/>
          <p:nvPr/>
        </p:nvSpPr>
        <p:spPr>
          <a:xfrm>
            <a:off x="406761" y="4819857"/>
            <a:ext cx="1403877" cy="269226"/>
          </a:xfrm>
          <a:custGeom>
            <a:avLst/>
            <a:gdLst/>
            <a:ahLst/>
            <a:cxnLst/>
            <a:rect l="l" t="t" r="r" b="b"/>
            <a:pathLst>
              <a:path w="3761524" h="1136852">
                <a:moveTo>
                  <a:pt x="0" y="0"/>
                </a:moveTo>
                <a:lnTo>
                  <a:pt x="3761524" y="0"/>
                </a:lnTo>
                <a:lnTo>
                  <a:pt x="3761524" y="1136852"/>
                </a:lnTo>
                <a:lnTo>
                  <a:pt x="0" y="1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2570"/>
            </a:stretch>
          </a:blipFill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16752AA-856C-4EF6-94EA-8B2C1B8CD5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694" y="276726"/>
            <a:ext cx="8710863" cy="4866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2091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Freeform 5">
            <a:extLst>
              <a:ext uri="{FF2B5EF4-FFF2-40B4-BE49-F238E27FC236}">
                <a16:creationId xmlns:a16="http://schemas.microsoft.com/office/drawing/2014/main" id="{6FE464B6-E878-4462-9D47-C2C254ECDA1D}"/>
              </a:ext>
            </a:extLst>
          </p:cNvPr>
          <p:cNvSpPr/>
          <p:nvPr/>
        </p:nvSpPr>
        <p:spPr>
          <a:xfrm>
            <a:off x="123589" y="137160"/>
            <a:ext cx="2619611" cy="1024523"/>
          </a:xfrm>
          <a:custGeom>
            <a:avLst/>
            <a:gdLst/>
            <a:ahLst/>
            <a:cxnLst/>
            <a:rect l="l" t="t" r="r" b="b"/>
            <a:pathLst>
              <a:path w="5441739" h="1644667">
                <a:moveTo>
                  <a:pt x="0" y="0"/>
                </a:moveTo>
                <a:lnTo>
                  <a:pt x="5441739" y="0"/>
                </a:lnTo>
                <a:lnTo>
                  <a:pt x="5441739" y="1644666"/>
                </a:lnTo>
                <a:lnTo>
                  <a:pt x="0" y="164466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570"/>
            </a:stretch>
          </a:blipFill>
        </p:spPr>
      </p:sp>
      <p:grpSp>
        <p:nvGrpSpPr>
          <p:cNvPr id="86" name="Group 6">
            <a:extLst>
              <a:ext uri="{FF2B5EF4-FFF2-40B4-BE49-F238E27FC236}">
                <a16:creationId xmlns:a16="http://schemas.microsoft.com/office/drawing/2014/main" id="{130532A8-D7A3-440E-8E23-3B38CCF8A5DF}"/>
              </a:ext>
            </a:extLst>
          </p:cNvPr>
          <p:cNvGrpSpPr/>
          <p:nvPr/>
        </p:nvGrpSpPr>
        <p:grpSpPr>
          <a:xfrm>
            <a:off x="5811939" y="354963"/>
            <a:ext cx="2913232" cy="736408"/>
            <a:chOff x="0" y="0"/>
            <a:chExt cx="4844835" cy="1683651"/>
          </a:xfrm>
        </p:grpSpPr>
        <p:sp>
          <p:nvSpPr>
            <p:cNvPr id="87" name="Freeform 7">
              <a:extLst>
                <a:ext uri="{FF2B5EF4-FFF2-40B4-BE49-F238E27FC236}">
                  <a16:creationId xmlns:a16="http://schemas.microsoft.com/office/drawing/2014/main" id="{1FD4A1BB-F713-47D7-82C4-F58B062865C6}"/>
                </a:ext>
              </a:extLst>
            </p:cNvPr>
            <p:cNvSpPr/>
            <p:nvPr/>
          </p:nvSpPr>
          <p:spPr>
            <a:xfrm>
              <a:off x="0" y="0"/>
              <a:ext cx="1695288" cy="1656806"/>
            </a:xfrm>
            <a:custGeom>
              <a:avLst/>
              <a:gdLst/>
              <a:ahLst/>
              <a:cxnLst/>
              <a:rect l="l" t="t" r="r" b="b"/>
              <a:pathLst>
                <a:path w="1695288" h="1656806">
                  <a:moveTo>
                    <a:pt x="0" y="0"/>
                  </a:moveTo>
                  <a:lnTo>
                    <a:pt x="1695288" y="0"/>
                  </a:lnTo>
                  <a:lnTo>
                    <a:pt x="1695288" y="1656806"/>
                  </a:lnTo>
                  <a:lnTo>
                    <a:pt x="0" y="16568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88" name="Group 8">
              <a:extLst>
                <a:ext uri="{FF2B5EF4-FFF2-40B4-BE49-F238E27FC236}">
                  <a16:creationId xmlns:a16="http://schemas.microsoft.com/office/drawing/2014/main" id="{F91BEF5B-CC7E-4004-9218-BEF75E26730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049464" y="519873"/>
              <a:ext cx="306739" cy="324129"/>
              <a:chOff x="0" y="0"/>
              <a:chExt cx="829323" cy="876338"/>
            </a:xfrm>
          </p:grpSpPr>
          <p:sp>
            <p:nvSpPr>
              <p:cNvPr id="129" name="Freeform 9">
                <a:extLst>
                  <a:ext uri="{FF2B5EF4-FFF2-40B4-BE49-F238E27FC236}">
                    <a16:creationId xmlns:a16="http://schemas.microsoft.com/office/drawing/2014/main" id="{01FF769D-F5C7-439A-8AE9-27A7443B7443}"/>
                  </a:ext>
                </a:extLst>
              </p:cNvPr>
              <p:cNvSpPr/>
              <p:nvPr/>
            </p:nvSpPr>
            <p:spPr>
              <a:xfrm>
                <a:off x="0" y="0"/>
                <a:ext cx="82931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310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310" y="0"/>
                    </a:lnTo>
                    <a:lnTo>
                      <a:pt x="829310" y="876300"/>
                    </a:lnTo>
                    <a:lnTo>
                      <a:pt x="534797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89" name="Group 10">
              <a:extLst>
                <a:ext uri="{FF2B5EF4-FFF2-40B4-BE49-F238E27FC236}">
                  <a16:creationId xmlns:a16="http://schemas.microsoft.com/office/drawing/2014/main" id="{00CBA3F5-AAF4-4EA3-94CF-ADEDC1C3562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995767" y="933295"/>
              <a:ext cx="1253763" cy="389431"/>
              <a:chOff x="0" y="0"/>
              <a:chExt cx="3389770" cy="1052894"/>
            </a:xfrm>
          </p:grpSpPr>
          <p:sp>
            <p:nvSpPr>
              <p:cNvPr id="125" name="Freeform 11">
                <a:extLst>
                  <a:ext uri="{FF2B5EF4-FFF2-40B4-BE49-F238E27FC236}">
                    <a16:creationId xmlns:a16="http://schemas.microsoft.com/office/drawing/2014/main" id="{F5D3C345-6286-4C2D-99B5-68D03A866729}"/>
                  </a:ext>
                </a:extLst>
              </p:cNvPr>
              <p:cNvSpPr/>
              <p:nvPr/>
            </p:nvSpPr>
            <p:spPr>
              <a:xfrm>
                <a:off x="63500" y="63500"/>
                <a:ext cx="753872" cy="926084"/>
              </a:xfrm>
              <a:custGeom>
                <a:avLst/>
                <a:gdLst/>
                <a:ahLst/>
                <a:cxnLst/>
                <a:rect l="l" t="t" r="r" b="b"/>
                <a:pathLst>
                  <a:path w="753872" h="926084">
                    <a:moveTo>
                      <a:pt x="368808" y="925957"/>
                    </a:moveTo>
                    <a:cubicBezTo>
                      <a:pt x="333375" y="925957"/>
                      <a:pt x="298450" y="922909"/>
                      <a:pt x="264160" y="916686"/>
                    </a:cubicBezTo>
                    <a:cubicBezTo>
                      <a:pt x="229870" y="910463"/>
                      <a:pt x="196850" y="901573"/>
                      <a:pt x="165100" y="889635"/>
                    </a:cubicBezTo>
                    <a:cubicBezTo>
                      <a:pt x="133350" y="877697"/>
                      <a:pt x="103378" y="863854"/>
                      <a:pt x="75311" y="847725"/>
                    </a:cubicBezTo>
                    <a:cubicBezTo>
                      <a:pt x="47244" y="831596"/>
                      <a:pt x="22225" y="813816"/>
                      <a:pt x="0" y="794131"/>
                    </a:cubicBezTo>
                    <a:lnTo>
                      <a:pt x="179451" y="599186"/>
                    </a:lnTo>
                    <a:cubicBezTo>
                      <a:pt x="200025" y="621411"/>
                      <a:pt x="227457" y="641223"/>
                      <a:pt x="261747" y="658622"/>
                    </a:cubicBezTo>
                    <a:cubicBezTo>
                      <a:pt x="296037" y="676021"/>
                      <a:pt x="331216" y="684657"/>
                      <a:pt x="367538" y="684657"/>
                    </a:cubicBezTo>
                    <a:cubicBezTo>
                      <a:pt x="384048" y="684657"/>
                      <a:pt x="399161" y="681736"/>
                      <a:pt x="412750" y="676021"/>
                    </a:cubicBezTo>
                    <a:cubicBezTo>
                      <a:pt x="426339" y="670306"/>
                      <a:pt x="433197" y="659511"/>
                      <a:pt x="433197" y="643763"/>
                    </a:cubicBezTo>
                    <a:cubicBezTo>
                      <a:pt x="433197" y="635508"/>
                      <a:pt x="430911" y="628523"/>
                      <a:pt x="426339" y="622681"/>
                    </a:cubicBezTo>
                    <a:cubicBezTo>
                      <a:pt x="421767" y="616839"/>
                      <a:pt x="413766" y="610870"/>
                      <a:pt x="402209" y="604774"/>
                    </a:cubicBezTo>
                    <a:cubicBezTo>
                      <a:pt x="390652" y="598678"/>
                      <a:pt x="374777" y="591693"/>
                      <a:pt x="354584" y="584327"/>
                    </a:cubicBezTo>
                    <a:cubicBezTo>
                      <a:pt x="334391" y="576961"/>
                      <a:pt x="308991" y="568198"/>
                      <a:pt x="278511" y="558292"/>
                    </a:cubicBezTo>
                    <a:cubicBezTo>
                      <a:pt x="248793" y="548386"/>
                      <a:pt x="220345" y="536575"/>
                      <a:pt x="193167" y="522986"/>
                    </a:cubicBezTo>
                    <a:cubicBezTo>
                      <a:pt x="165989" y="509397"/>
                      <a:pt x="141732" y="492633"/>
                      <a:pt x="120777" y="472694"/>
                    </a:cubicBezTo>
                    <a:cubicBezTo>
                      <a:pt x="99822" y="452755"/>
                      <a:pt x="83058" y="429133"/>
                      <a:pt x="70612" y="401447"/>
                    </a:cubicBezTo>
                    <a:cubicBezTo>
                      <a:pt x="58166" y="373761"/>
                      <a:pt x="52070" y="340487"/>
                      <a:pt x="52070" y="301625"/>
                    </a:cubicBezTo>
                    <a:cubicBezTo>
                      <a:pt x="52070" y="247142"/>
                      <a:pt x="63246" y="200787"/>
                      <a:pt x="85471" y="162814"/>
                    </a:cubicBezTo>
                    <a:cubicBezTo>
                      <a:pt x="107696" y="124841"/>
                      <a:pt x="136398" y="93599"/>
                      <a:pt x="171450" y="69215"/>
                    </a:cubicBezTo>
                    <a:cubicBezTo>
                      <a:pt x="206502" y="44831"/>
                      <a:pt x="245872" y="27305"/>
                      <a:pt x="289687" y="16510"/>
                    </a:cubicBezTo>
                    <a:cubicBezTo>
                      <a:pt x="333502" y="5715"/>
                      <a:pt x="376682" y="0"/>
                      <a:pt x="419608" y="0"/>
                    </a:cubicBezTo>
                    <a:cubicBezTo>
                      <a:pt x="477393" y="0"/>
                      <a:pt x="536194" y="11176"/>
                      <a:pt x="596011" y="33401"/>
                    </a:cubicBezTo>
                    <a:cubicBezTo>
                      <a:pt x="655828" y="55626"/>
                      <a:pt x="708406" y="87884"/>
                      <a:pt x="753872" y="129921"/>
                    </a:cubicBezTo>
                    <a:lnTo>
                      <a:pt x="570611" y="316865"/>
                    </a:lnTo>
                    <a:cubicBezTo>
                      <a:pt x="550799" y="292100"/>
                      <a:pt x="526415" y="273304"/>
                      <a:pt x="497586" y="260604"/>
                    </a:cubicBezTo>
                    <a:cubicBezTo>
                      <a:pt x="468757" y="247904"/>
                      <a:pt x="442722" y="241427"/>
                      <a:pt x="419608" y="241427"/>
                    </a:cubicBezTo>
                    <a:cubicBezTo>
                      <a:pt x="398145" y="241427"/>
                      <a:pt x="380873" y="244475"/>
                      <a:pt x="367665" y="250698"/>
                    </a:cubicBezTo>
                    <a:cubicBezTo>
                      <a:pt x="354457" y="256921"/>
                      <a:pt x="347853" y="266954"/>
                      <a:pt x="347853" y="281051"/>
                    </a:cubicBezTo>
                    <a:cubicBezTo>
                      <a:pt x="347853" y="294259"/>
                      <a:pt x="354711" y="304165"/>
                      <a:pt x="368300" y="310769"/>
                    </a:cubicBezTo>
                    <a:cubicBezTo>
                      <a:pt x="381889" y="317373"/>
                      <a:pt x="403987" y="325628"/>
                      <a:pt x="434594" y="335534"/>
                    </a:cubicBezTo>
                    <a:cubicBezTo>
                      <a:pt x="465963" y="345440"/>
                      <a:pt x="498983" y="356997"/>
                      <a:pt x="533654" y="370205"/>
                    </a:cubicBezTo>
                    <a:cubicBezTo>
                      <a:pt x="568325" y="383413"/>
                      <a:pt x="600202" y="400558"/>
                      <a:pt x="629539" y="421640"/>
                    </a:cubicBezTo>
                    <a:cubicBezTo>
                      <a:pt x="658876" y="442722"/>
                      <a:pt x="683006" y="468503"/>
                      <a:pt x="701929" y="498983"/>
                    </a:cubicBezTo>
                    <a:cubicBezTo>
                      <a:pt x="720852" y="529463"/>
                      <a:pt x="730377" y="567436"/>
                      <a:pt x="730377" y="612902"/>
                    </a:cubicBezTo>
                    <a:cubicBezTo>
                      <a:pt x="730377" y="665734"/>
                      <a:pt x="719836" y="711708"/>
                      <a:pt x="698881" y="750951"/>
                    </a:cubicBezTo>
                    <a:cubicBezTo>
                      <a:pt x="677926" y="790194"/>
                      <a:pt x="650240" y="822706"/>
                      <a:pt x="615950" y="848741"/>
                    </a:cubicBezTo>
                    <a:cubicBezTo>
                      <a:pt x="581660" y="874776"/>
                      <a:pt x="543052" y="894080"/>
                      <a:pt x="500253" y="906907"/>
                    </a:cubicBezTo>
                    <a:cubicBezTo>
                      <a:pt x="457454" y="919734"/>
                      <a:pt x="413639" y="926084"/>
                      <a:pt x="369062" y="926084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26" name="Freeform 12">
                <a:extLst>
                  <a:ext uri="{FF2B5EF4-FFF2-40B4-BE49-F238E27FC236}">
                    <a16:creationId xmlns:a16="http://schemas.microsoft.com/office/drawing/2014/main" id="{EE908FD8-A04E-4031-BD53-7E4D0B35B882}"/>
                  </a:ext>
                </a:extLst>
              </p:cNvPr>
              <p:cNvSpPr/>
              <p:nvPr/>
            </p:nvSpPr>
            <p:spPr>
              <a:xfrm>
                <a:off x="907669" y="88265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2930" y="320675"/>
                    </a:lnTo>
                    <a:lnTo>
                      <a:pt x="582930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27" name="Freeform 13">
                <a:extLst>
                  <a:ext uri="{FF2B5EF4-FFF2-40B4-BE49-F238E27FC236}">
                    <a16:creationId xmlns:a16="http://schemas.microsoft.com/office/drawing/2014/main" id="{6030D07F-6F0E-4923-A296-A13CAE4C95A2}"/>
                  </a:ext>
                </a:extLst>
              </p:cNvPr>
              <p:cNvSpPr/>
              <p:nvPr/>
            </p:nvSpPr>
            <p:spPr>
              <a:xfrm>
                <a:off x="1615567" y="63500"/>
                <a:ext cx="819532" cy="925830"/>
              </a:xfrm>
              <a:custGeom>
                <a:avLst/>
                <a:gdLst/>
                <a:ahLst/>
                <a:cxnLst/>
                <a:rect l="l" t="t" r="r" b="b"/>
                <a:pathLst>
                  <a:path w="819532" h="925830">
                    <a:moveTo>
                      <a:pt x="0" y="462915"/>
                    </a:moveTo>
                    <a:cubicBezTo>
                      <a:pt x="0" y="392811"/>
                      <a:pt x="12446" y="329184"/>
                      <a:pt x="37084" y="272288"/>
                    </a:cubicBezTo>
                    <a:cubicBezTo>
                      <a:pt x="61722" y="215392"/>
                      <a:pt x="95631" y="166624"/>
                      <a:pt x="138557" y="126238"/>
                    </a:cubicBezTo>
                    <a:cubicBezTo>
                      <a:pt x="181483" y="85852"/>
                      <a:pt x="232029" y="54737"/>
                      <a:pt x="290195" y="32766"/>
                    </a:cubicBezTo>
                    <a:cubicBezTo>
                      <a:pt x="348361" y="10795"/>
                      <a:pt x="410591" y="0"/>
                      <a:pt x="476631" y="0"/>
                    </a:cubicBezTo>
                    <a:cubicBezTo>
                      <a:pt x="544322" y="0"/>
                      <a:pt x="608203" y="10922"/>
                      <a:pt x="668528" y="32766"/>
                    </a:cubicBezTo>
                    <a:cubicBezTo>
                      <a:pt x="728853" y="54610"/>
                      <a:pt x="779145" y="84074"/>
                      <a:pt x="819531" y="121285"/>
                    </a:cubicBezTo>
                    <a:lnTo>
                      <a:pt x="638810" y="339217"/>
                    </a:lnTo>
                    <a:cubicBezTo>
                      <a:pt x="622300" y="317754"/>
                      <a:pt x="601599" y="301498"/>
                      <a:pt x="576961" y="290322"/>
                    </a:cubicBezTo>
                    <a:cubicBezTo>
                      <a:pt x="552323" y="279146"/>
                      <a:pt x="524510" y="273558"/>
                      <a:pt x="494030" y="273558"/>
                    </a:cubicBezTo>
                    <a:cubicBezTo>
                      <a:pt x="469265" y="273558"/>
                      <a:pt x="446151" y="277876"/>
                      <a:pt x="424688" y="286512"/>
                    </a:cubicBezTo>
                    <a:cubicBezTo>
                      <a:pt x="403225" y="295148"/>
                      <a:pt x="384429" y="307721"/>
                      <a:pt x="368300" y="324231"/>
                    </a:cubicBezTo>
                    <a:cubicBezTo>
                      <a:pt x="352171" y="340741"/>
                      <a:pt x="339598" y="360807"/>
                      <a:pt x="330581" y="384302"/>
                    </a:cubicBezTo>
                    <a:cubicBezTo>
                      <a:pt x="321564" y="407797"/>
                      <a:pt x="316992" y="434086"/>
                      <a:pt x="316992" y="462915"/>
                    </a:cubicBezTo>
                    <a:cubicBezTo>
                      <a:pt x="316992" y="491744"/>
                      <a:pt x="321818" y="517525"/>
                      <a:pt x="331216" y="540258"/>
                    </a:cubicBezTo>
                    <a:cubicBezTo>
                      <a:pt x="340614" y="562991"/>
                      <a:pt x="353441" y="582549"/>
                      <a:pt x="369570" y="599059"/>
                    </a:cubicBezTo>
                    <a:cubicBezTo>
                      <a:pt x="385699" y="615569"/>
                      <a:pt x="404368" y="628142"/>
                      <a:pt x="425831" y="636778"/>
                    </a:cubicBezTo>
                    <a:cubicBezTo>
                      <a:pt x="447294" y="645414"/>
                      <a:pt x="470027" y="649732"/>
                      <a:pt x="493903" y="649732"/>
                    </a:cubicBezTo>
                    <a:cubicBezTo>
                      <a:pt x="527685" y="649732"/>
                      <a:pt x="556768" y="642747"/>
                      <a:pt x="581152" y="628650"/>
                    </a:cubicBezTo>
                    <a:cubicBezTo>
                      <a:pt x="605536" y="614553"/>
                      <a:pt x="624713" y="598170"/>
                      <a:pt x="638683" y="579120"/>
                    </a:cubicBezTo>
                    <a:lnTo>
                      <a:pt x="819404" y="795782"/>
                    </a:lnTo>
                    <a:cubicBezTo>
                      <a:pt x="779780" y="835406"/>
                      <a:pt x="731139" y="867029"/>
                      <a:pt x="673354" y="890524"/>
                    </a:cubicBezTo>
                    <a:cubicBezTo>
                      <a:pt x="615569" y="914019"/>
                      <a:pt x="549910" y="925830"/>
                      <a:pt x="476504" y="925830"/>
                    </a:cubicBezTo>
                    <a:cubicBezTo>
                      <a:pt x="410464" y="925830"/>
                      <a:pt x="348361" y="914654"/>
                      <a:pt x="290195" y="892429"/>
                    </a:cubicBezTo>
                    <a:cubicBezTo>
                      <a:pt x="232029" y="870204"/>
                      <a:pt x="181483" y="838581"/>
                      <a:pt x="138557" y="797814"/>
                    </a:cubicBezTo>
                    <a:cubicBezTo>
                      <a:pt x="95630" y="757047"/>
                      <a:pt x="61849" y="708279"/>
                      <a:pt x="37083" y="651764"/>
                    </a:cubicBezTo>
                    <a:cubicBezTo>
                      <a:pt x="12318" y="595249"/>
                      <a:pt x="0" y="532384"/>
                      <a:pt x="0" y="463042"/>
                    </a:cubicBezTo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28" name="Freeform 14">
                <a:extLst>
                  <a:ext uri="{FF2B5EF4-FFF2-40B4-BE49-F238E27FC236}">
                    <a16:creationId xmlns:a16="http://schemas.microsoft.com/office/drawing/2014/main" id="{95682B4E-00DF-4D36-95BB-C9D448DFFEA9}"/>
                  </a:ext>
                </a:extLst>
              </p:cNvPr>
              <p:cNvSpPr/>
              <p:nvPr/>
            </p:nvSpPr>
            <p:spPr>
              <a:xfrm>
                <a:off x="2505583" y="88265"/>
                <a:ext cx="820801" cy="901192"/>
              </a:xfrm>
              <a:custGeom>
                <a:avLst/>
                <a:gdLst/>
                <a:ahLst/>
                <a:cxnLst/>
                <a:rect l="l" t="t" r="r" b="b"/>
                <a:pathLst>
                  <a:path w="820801" h="901192">
                    <a:moveTo>
                      <a:pt x="406019" y="901192"/>
                    </a:moveTo>
                    <a:cubicBezTo>
                      <a:pt x="337566" y="901192"/>
                      <a:pt x="277876" y="891667"/>
                      <a:pt x="227203" y="872744"/>
                    </a:cubicBezTo>
                    <a:cubicBezTo>
                      <a:pt x="176530" y="853821"/>
                      <a:pt x="134112" y="827786"/>
                      <a:pt x="100330" y="794766"/>
                    </a:cubicBezTo>
                    <a:cubicBezTo>
                      <a:pt x="66548" y="761746"/>
                      <a:pt x="41275" y="722757"/>
                      <a:pt x="24765" y="677799"/>
                    </a:cubicBezTo>
                    <a:cubicBezTo>
                      <a:pt x="8255" y="632841"/>
                      <a:pt x="0" y="584327"/>
                      <a:pt x="0" y="532384"/>
                    </a:cubicBezTo>
                    <a:lnTo>
                      <a:pt x="0" y="0"/>
                    </a:lnTo>
                    <a:lnTo>
                      <a:pt x="294640" y="0"/>
                    </a:lnTo>
                    <a:lnTo>
                      <a:pt x="294640" y="500126"/>
                    </a:lnTo>
                    <a:cubicBezTo>
                      <a:pt x="294640" y="542163"/>
                      <a:pt x="304673" y="575056"/>
                      <a:pt x="324993" y="598551"/>
                    </a:cubicBezTo>
                    <a:cubicBezTo>
                      <a:pt x="345313" y="622046"/>
                      <a:pt x="373888" y="633857"/>
                      <a:pt x="411099" y="633857"/>
                    </a:cubicBezTo>
                    <a:cubicBezTo>
                      <a:pt x="448310" y="633857"/>
                      <a:pt x="476885" y="622046"/>
                      <a:pt x="497078" y="598551"/>
                    </a:cubicBezTo>
                    <a:cubicBezTo>
                      <a:pt x="517271" y="575056"/>
                      <a:pt x="527431" y="542290"/>
                      <a:pt x="527431" y="500126"/>
                    </a:cubicBezTo>
                    <a:lnTo>
                      <a:pt x="527431" y="0"/>
                    </a:lnTo>
                    <a:lnTo>
                      <a:pt x="820801" y="0"/>
                    </a:lnTo>
                    <a:lnTo>
                      <a:pt x="820801" y="532257"/>
                    </a:lnTo>
                    <a:cubicBezTo>
                      <a:pt x="820801" y="584200"/>
                      <a:pt x="811911" y="632714"/>
                      <a:pt x="794258" y="677672"/>
                    </a:cubicBezTo>
                    <a:cubicBezTo>
                      <a:pt x="776605" y="722630"/>
                      <a:pt x="750316" y="761619"/>
                      <a:pt x="715645" y="794639"/>
                    </a:cubicBezTo>
                    <a:cubicBezTo>
                      <a:pt x="680974" y="827659"/>
                      <a:pt x="637921" y="853694"/>
                      <a:pt x="586359" y="872617"/>
                    </a:cubicBezTo>
                    <a:cubicBezTo>
                      <a:pt x="534797" y="891540"/>
                      <a:pt x="474726" y="901065"/>
                      <a:pt x="406273" y="901065"/>
                    </a:cubicBezTo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90" name="Group 15">
              <a:extLst>
                <a:ext uri="{FF2B5EF4-FFF2-40B4-BE49-F238E27FC236}">
                  <a16:creationId xmlns:a16="http://schemas.microsoft.com/office/drawing/2014/main" id="{39743A68-AA38-4F85-8FDE-7AA9CA62A74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025973" y="50308"/>
              <a:ext cx="1705624" cy="371104"/>
              <a:chOff x="0" y="0"/>
              <a:chExt cx="4611446" cy="1003351"/>
            </a:xfrm>
          </p:grpSpPr>
          <p:sp>
            <p:nvSpPr>
              <p:cNvPr id="120" name="Freeform 16">
                <a:extLst>
                  <a:ext uri="{FF2B5EF4-FFF2-40B4-BE49-F238E27FC236}">
                    <a16:creationId xmlns:a16="http://schemas.microsoft.com/office/drawing/2014/main" id="{A9762E4F-3AE3-49B7-A637-F55AEE24AF78}"/>
                  </a:ext>
                </a:extLst>
              </p:cNvPr>
              <p:cNvSpPr/>
              <p:nvPr/>
            </p:nvSpPr>
            <p:spPr>
              <a:xfrm>
                <a:off x="63500" y="63500"/>
                <a:ext cx="88379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83793" h="876300">
                    <a:moveTo>
                      <a:pt x="288417" y="527304"/>
                    </a:moveTo>
                    <a:lnTo>
                      <a:pt x="285877" y="527304"/>
                    </a:lnTo>
                    <a:lnTo>
                      <a:pt x="285877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84734" y="0"/>
                    </a:lnTo>
                    <a:lnTo>
                      <a:pt x="284734" y="323088"/>
                    </a:lnTo>
                    <a:lnTo>
                      <a:pt x="287274" y="323088"/>
                    </a:lnTo>
                    <a:lnTo>
                      <a:pt x="521081" y="0"/>
                    </a:lnTo>
                    <a:lnTo>
                      <a:pt x="867664" y="0"/>
                    </a:lnTo>
                    <a:lnTo>
                      <a:pt x="538480" y="401066"/>
                    </a:lnTo>
                    <a:lnTo>
                      <a:pt x="883793" y="876300"/>
                    </a:lnTo>
                    <a:lnTo>
                      <a:pt x="522351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21" name="Freeform 17">
                <a:extLst>
                  <a:ext uri="{FF2B5EF4-FFF2-40B4-BE49-F238E27FC236}">
                    <a16:creationId xmlns:a16="http://schemas.microsoft.com/office/drawing/2014/main" id="{8F935DB9-17E8-4E56-8889-44654AE53B00}"/>
                  </a:ext>
                </a:extLst>
              </p:cNvPr>
              <p:cNvSpPr/>
              <p:nvPr/>
            </p:nvSpPr>
            <p:spPr>
              <a:xfrm>
                <a:off x="1010412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742" y="0"/>
                    </a:lnTo>
                    <a:lnTo>
                      <a:pt x="602742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22" name="Freeform 18">
                <a:extLst>
                  <a:ext uri="{FF2B5EF4-FFF2-40B4-BE49-F238E27FC236}">
                    <a16:creationId xmlns:a16="http://schemas.microsoft.com/office/drawing/2014/main" id="{9580212F-8CDF-471F-8C2D-3FB71D764E20}"/>
                  </a:ext>
                </a:extLst>
              </p:cNvPr>
              <p:cNvSpPr/>
              <p:nvPr/>
            </p:nvSpPr>
            <p:spPr>
              <a:xfrm>
                <a:off x="1757934" y="63500"/>
                <a:ext cx="815848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15848" h="876300">
                    <a:moveTo>
                      <a:pt x="0" y="0"/>
                    </a:moveTo>
                    <a:lnTo>
                      <a:pt x="293370" y="0"/>
                    </a:lnTo>
                    <a:lnTo>
                      <a:pt x="543433" y="444373"/>
                    </a:lnTo>
                    <a:lnTo>
                      <a:pt x="548386" y="444373"/>
                    </a:lnTo>
                    <a:lnTo>
                      <a:pt x="536067" y="0"/>
                    </a:lnTo>
                    <a:lnTo>
                      <a:pt x="815848" y="0"/>
                    </a:lnTo>
                    <a:lnTo>
                      <a:pt x="815848" y="876300"/>
                    </a:lnTo>
                    <a:lnTo>
                      <a:pt x="514985" y="876300"/>
                    </a:lnTo>
                    <a:lnTo>
                      <a:pt x="272415" y="457962"/>
                    </a:lnTo>
                    <a:lnTo>
                      <a:pt x="267462" y="457962"/>
                    </a:lnTo>
                    <a:lnTo>
                      <a:pt x="279781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23" name="Freeform 19">
                <a:extLst>
                  <a:ext uri="{FF2B5EF4-FFF2-40B4-BE49-F238E27FC236}">
                    <a16:creationId xmlns:a16="http://schemas.microsoft.com/office/drawing/2014/main" id="{1473C546-9136-4F1F-9746-4FA7F2B4DB24}"/>
                  </a:ext>
                </a:extLst>
              </p:cNvPr>
              <p:cNvSpPr/>
              <p:nvPr/>
            </p:nvSpPr>
            <p:spPr>
              <a:xfrm>
                <a:off x="2624455" y="63500"/>
                <a:ext cx="97282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820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237" y="0"/>
                    </a:lnTo>
                    <a:lnTo>
                      <a:pt x="972820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  <p:sp>
            <p:nvSpPr>
              <p:cNvPr id="124" name="Freeform 20">
                <a:extLst>
                  <a:ext uri="{FF2B5EF4-FFF2-40B4-BE49-F238E27FC236}">
                    <a16:creationId xmlns:a16="http://schemas.microsoft.com/office/drawing/2014/main" id="{6A00E37F-20CD-48D7-B4D1-D17226CEA79F}"/>
                  </a:ext>
                </a:extLst>
              </p:cNvPr>
              <p:cNvSpPr/>
              <p:nvPr/>
            </p:nvSpPr>
            <p:spPr>
              <a:xfrm>
                <a:off x="3547872" y="63500"/>
                <a:ext cx="1000125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876300">
                    <a:moveTo>
                      <a:pt x="497586" y="305689"/>
                    </a:moveTo>
                    <a:lnTo>
                      <a:pt x="425704" y="522351"/>
                    </a:lnTo>
                    <a:lnTo>
                      <a:pt x="568071" y="522351"/>
                    </a:lnTo>
                    <a:close/>
                    <a:moveTo>
                      <a:pt x="345313" y="0"/>
                    </a:moveTo>
                    <a:lnTo>
                      <a:pt x="658495" y="0"/>
                    </a:lnTo>
                    <a:lnTo>
                      <a:pt x="1000125" y="876300"/>
                    </a:lnTo>
                    <a:lnTo>
                      <a:pt x="679450" y="876300"/>
                    </a:lnTo>
                    <a:lnTo>
                      <a:pt x="633603" y="747522"/>
                    </a:lnTo>
                    <a:lnTo>
                      <a:pt x="355219" y="747522"/>
                    </a:lnTo>
                    <a:lnTo>
                      <a:pt x="311912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95C43D"/>
              </a:solidFill>
            </p:spPr>
          </p:sp>
        </p:grpSp>
        <p:grpSp>
          <p:nvGrpSpPr>
            <p:cNvPr id="91" name="Group 21">
              <a:extLst>
                <a:ext uri="{FF2B5EF4-FFF2-40B4-BE49-F238E27FC236}">
                  <a16:creationId xmlns:a16="http://schemas.microsoft.com/office/drawing/2014/main" id="{F1E8F288-7E89-4EAE-952E-7516E01B0B3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394054" y="496385"/>
              <a:ext cx="1511060" cy="371104"/>
              <a:chOff x="0" y="0"/>
              <a:chExt cx="4085412" cy="1003338"/>
            </a:xfrm>
          </p:grpSpPr>
          <p:sp>
            <p:nvSpPr>
              <p:cNvPr id="115" name="Freeform 22">
                <a:extLst>
                  <a:ext uri="{FF2B5EF4-FFF2-40B4-BE49-F238E27FC236}">
                    <a16:creationId xmlns:a16="http://schemas.microsoft.com/office/drawing/2014/main" id="{AE7861F1-78F3-4DED-85E7-433A4D41DDA2}"/>
                  </a:ext>
                </a:extLst>
              </p:cNvPr>
              <p:cNvSpPr/>
              <p:nvPr/>
            </p:nvSpPr>
            <p:spPr>
              <a:xfrm>
                <a:off x="63500" y="63500"/>
                <a:ext cx="623824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623824" h="876300">
                    <a:moveTo>
                      <a:pt x="0" y="0"/>
                    </a:moveTo>
                    <a:lnTo>
                      <a:pt x="602869" y="0"/>
                    </a:lnTo>
                    <a:lnTo>
                      <a:pt x="602869" y="245110"/>
                    </a:lnTo>
                    <a:lnTo>
                      <a:pt x="277241" y="245110"/>
                    </a:lnTo>
                    <a:lnTo>
                      <a:pt x="277241" y="320675"/>
                    </a:lnTo>
                    <a:lnTo>
                      <a:pt x="583057" y="320675"/>
                    </a:lnTo>
                    <a:lnTo>
                      <a:pt x="583057" y="549529"/>
                    </a:lnTo>
                    <a:lnTo>
                      <a:pt x="277241" y="549529"/>
                    </a:lnTo>
                    <a:lnTo>
                      <a:pt x="277241" y="631190"/>
                    </a:lnTo>
                    <a:lnTo>
                      <a:pt x="623824" y="631190"/>
                    </a:lnTo>
                    <a:lnTo>
                      <a:pt x="62382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6" name="Freeform 23">
                <a:extLst>
                  <a:ext uri="{FF2B5EF4-FFF2-40B4-BE49-F238E27FC236}">
                    <a16:creationId xmlns:a16="http://schemas.microsoft.com/office/drawing/2014/main" id="{AABADF17-83D0-446F-93D6-D534E973D376}"/>
                  </a:ext>
                </a:extLst>
              </p:cNvPr>
              <p:cNvSpPr/>
              <p:nvPr/>
            </p:nvSpPr>
            <p:spPr>
              <a:xfrm>
                <a:off x="709549" y="63500"/>
                <a:ext cx="100025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00252" h="876300">
                    <a:moveTo>
                      <a:pt x="497713" y="305689"/>
                    </a:moveTo>
                    <a:lnTo>
                      <a:pt x="425831" y="522351"/>
                    </a:lnTo>
                    <a:lnTo>
                      <a:pt x="568198" y="522351"/>
                    </a:lnTo>
                    <a:close/>
                    <a:moveTo>
                      <a:pt x="345440" y="0"/>
                    </a:moveTo>
                    <a:lnTo>
                      <a:pt x="658622" y="0"/>
                    </a:lnTo>
                    <a:lnTo>
                      <a:pt x="1000252" y="876300"/>
                    </a:lnTo>
                    <a:lnTo>
                      <a:pt x="679577" y="876300"/>
                    </a:lnTo>
                    <a:lnTo>
                      <a:pt x="633857" y="747522"/>
                    </a:lnTo>
                    <a:lnTo>
                      <a:pt x="355346" y="747522"/>
                    </a:lnTo>
                    <a:lnTo>
                      <a:pt x="312039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7" name="Freeform 24">
                <a:extLst>
                  <a:ext uri="{FF2B5EF4-FFF2-40B4-BE49-F238E27FC236}">
                    <a16:creationId xmlns:a16="http://schemas.microsoft.com/office/drawing/2014/main" id="{925611F6-0DE8-4D74-9DA4-2C578EB94303}"/>
                  </a:ext>
                </a:extLst>
              </p:cNvPr>
              <p:cNvSpPr/>
              <p:nvPr/>
            </p:nvSpPr>
            <p:spPr>
              <a:xfrm>
                <a:off x="1771650" y="63500"/>
                <a:ext cx="58788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58788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622554"/>
                    </a:lnTo>
                    <a:lnTo>
                      <a:pt x="587883" y="622554"/>
                    </a:lnTo>
                    <a:lnTo>
                      <a:pt x="58788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8" name="Freeform 25">
                <a:extLst>
                  <a:ext uri="{FF2B5EF4-FFF2-40B4-BE49-F238E27FC236}">
                    <a16:creationId xmlns:a16="http://schemas.microsoft.com/office/drawing/2014/main" id="{5626E3C8-A42D-4893-98AD-E001566532EF}"/>
                  </a:ext>
                </a:extLst>
              </p:cNvPr>
              <p:cNvSpPr/>
              <p:nvPr/>
            </p:nvSpPr>
            <p:spPr>
              <a:xfrm>
                <a:off x="2375662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19" name="Freeform 26">
                <a:extLst>
                  <a:ext uri="{FF2B5EF4-FFF2-40B4-BE49-F238E27FC236}">
                    <a16:creationId xmlns:a16="http://schemas.microsoft.com/office/drawing/2014/main" id="{5A47D2BB-2284-43FD-B0F0-8C24934F7622}"/>
                  </a:ext>
                </a:extLst>
              </p:cNvPr>
              <p:cNvSpPr/>
              <p:nvPr/>
            </p:nvSpPr>
            <p:spPr>
              <a:xfrm>
                <a:off x="3192526" y="63500"/>
                <a:ext cx="82943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29437" h="876300">
                    <a:moveTo>
                      <a:pt x="534797" y="543433"/>
                    </a:moveTo>
                    <a:lnTo>
                      <a:pt x="294640" y="543433"/>
                    </a:lnTo>
                    <a:lnTo>
                      <a:pt x="294640" y="876300"/>
                    </a:lnTo>
                    <a:lnTo>
                      <a:pt x="0" y="876300"/>
                    </a:lnTo>
                    <a:lnTo>
                      <a:pt x="0" y="0"/>
                    </a:lnTo>
                    <a:lnTo>
                      <a:pt x="293370" y="0"/>
                    </a:lnTo>
                    <a:lnTo>
                      <a:pt x="293370" y="297053"/>
                    </a:lnTo>
                    <a:lnTo>
                      <a:pt x="533527" y="297053"/>
                    </a:lnTo>
                    <a:lnTo>
                      <a:pt x="533527" y="0"/>
                    </a:lnTo>
                    <a:lnTo>
                      <a:pt x="829437" y="0"/>
                    </a:lnTo>
                    <a:lnTo>
                      <a:pt x="829437" y="876300"/>
                    </a:lnTo>
                    <a:lnTo>
                      <a:pt x="534796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92" name="Group 27">
              <a:extLst>
                <a:ext uri="{FF2B5EF4-FFF2-40B4-BE49-F238E27FC236}">
                  <a16:creationId xmlns:a16="http://schemas.microsoft.com/office/drawing/2014/main" id="{42546587-7135-4319-BA28-54B1ECAF564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004239" y="1406734"/>
              <a:ext cx="1941611" cy="256579"/>
              <a:chOff x="0" y="0"/>
              <a:chExt cx="5249482" cy="693699"/>
            </a:xfrm>
          </p:grpSpPr>
          <p:sp>
            <p:nvSpPr>
              <p:cNvPr id="105" name="Freeform 28">
                <a:extLst>
                  <a:ext uri="{FF2B5EF4-FFF2-40B4-BE49-F238E27FC236}">
                    <a16:creationId xmlns:a16="http://schemas.microsoft.com/office/drawing/2014/main" id="{8273A370-923C-423C-834C-1A5D22711048}"/>
                  </a:ext>
                </a:extLst>
              </p:cNvPr>
              <p:cNvSpPr/>
              <p:nvPr/>
            </p:nvSpPr>
            <p:spPr>
              <a:xfrm>
                <a:off x="63500" y="63500"/>
                <a:ext cx="496824" cy="566801"/>
              </a:xfrm>
              <a:custGeom>
                <a:avLst/>
                <a:gdLst/>
                <a:ahLst/>
                <a:cxnLst/>
                <a:rect l="l" t="t" r="r" b="b"/>
                <a:pathLst>
                  <a:path w="496824" h="566801">
                    <a:moveTo>
                      <a:pt x="415163" y="140208"/>
                    </a:moveTo>
                    <a:cubicBezTo>
                      <a:pt x="400939" y="120904"/>
                      <a:pt x="382397" y="106807"/>
                      <a:pt x="359537" y="97917"/>
                    </a:cubicBezTo>
                    <a:cubicBezTo>
                      <a:pt x="336677" y="89027"/>
                      <a:pt x="314325" y="84582"/>
                      <a:pt x="292481" y="84582"/>
                    </a:cubicBezTo>
                    <a:cubicBezTo>
                      <a:pt x="264541" y="84582"/>
                      <a:pt x="239141" y="89662"/>
                      <a:pt x="216281" y="99822"/>
                    </a:cubicBezTo>
                    <a:cubicBezTo>
                      <a:pt x="193421" y="109982"/>
                      <a:pt x="173736" y="123952"/>
                      <a:pt x="157226" y="141732"/>
                    </a:cubicBezTo>
                    <a:cubicBezTo>
                      <a:pt x="140716" y="159512"/>
                      <a:pt x="128016" y="180340"/>
                      <a:pt x="119126" y="204216"/>
                    </a:cubicBezTo>
                    <a:cubicBezTo>
                      <a:pt x="110236" y="228092"/>
                      <a:pt x="105791" y="254000"/>
                      <a:pt x="105791" y="281940"/>
                    </a:cubicBezTo>
                    <a:cubicBezTo>
                      <a:pt x="105791" y="311404"/>
                      <a:pt x="110109" y="338328"/>
                      <a:pt x="118745" y="362712"/>
                    </a:cubicBezTo>
                    <a:cubicBezTo>
                      <a:pt x="127381" y="387096"/>
                      <a:pt x="139700" y="407924"/>
                      <a:pt x="155829" y="425450"/>
                    </a:cubicBezTo>
                    <a:cubicBezTo>
                      <a:pt x="171958" y="442976"/>
                      <a:pt x="191008" y="456565"/>
                      <a:pt x="213360" y="466217"/>
                    </a:cubicBezTo>
                    <a:cubicBezTo>
                      <a:pt x="235712" y="475869"/>
                      <a:pt x="260858" y="480695"/>
                      <a:pt x="288798" y="480695"/>
                    </a:cubicBezTo>
                    <a:cubicBezTo>
                      <a:pt x="317754" y="480695"/>
                      <a:pt x="343408" y="474980"/>
                      <a:pt x="365760" y="463550"/>
                    </a:cubicBezTo>
                    <a:cubicBezTo>
                      <a:pt x="388112" y="452120"/>
                      <a:pt x="406146" y="437007"/>
                      <a:pt x="419862" y="418211"/>
                    </a:cubicBezTo>
                    <a:lnTo>
                      <a:pt x="496824" y="472313"/>
                    </a:lnTo>
                    <a:cubicBezTo>
                      <a:pt x="472948" y="502285"/>
                      <a:pt x="443738" y="525526"/>
                      <a:pt x="409194" y="542036"/>
                    </a:cubicBezTo>
                    <a:cubicBezTo>
                      <a:pt x="374650" y="558546"/>
                      <a:pt x="334264" y="566801"/>
                      <a:pt x="288036" y="566801"/>
                    </a:cubicBezTo>
                    <a:cubicBezTo>
                      <a:pt x="245872" y="566801"/>
                      <a:pt x="207137" y="559816"/>
                      <a:pt x="171958" y="545846"/>
                    </a:cubicBezTo>
                    <a:cubicBezTo>
                      <a:pt x="136779" y="531876"/>
                      <a:pt x="106299" y="512318"/>
                      <a:pt x="80899" y="487172"/>
                    </a:cubicBezTo>
                    <a:cubicBezTo>
                      <a:pt x="55499" y="462026"/>
                      <a:pt x="35687" y="432181"/>
                      <a:pt x="21463" y="397256"/>
                    </a:cubicBezTo>
                    <a:cubicBezTo>
                      <a:pt x="7239" y="362331"/>
                      <a:pt x="0" y="323977"/>
                      <a:pt x="0" y="281813"/>
                    </a:cubicBezTo>
                    <a:cubicBezTo>
                      <a:pt x="0" y="238633"/>
                      <a:pt x="7493" y="199644"/>
                      <a:pt x="22479" y="164846"/>
                    </a:cubicBezTo>
                    <a:cubicBezTo>
                      <a:pt x="37465" y="130048"/>
                      <a:pt x="58039" y="100457"/>
                      <a:pt x="84201" y="76073"/>
                    </a:cubicBezTo>
                    <a:cubicBezTo>
                      <a:pt x="110363" y="51689"/>
                      <a:pt x="141224" y="32893"/>
                      <a:pt x="176784" y="19685"/>
                    </a:cubicBezTo>
                    <a:cubicBezTo>
                      <a:pt x="212344" y="6477"/>
                      <a:pt x="250825" y="0"/>
                      <a:pt x="292481" y="0"/>
                    </a:cubicBezTo>
                    <a:cubicBezTo>
                      <a:pt x="309753" y="0"/>
                      <a:pt x="327787" y="1651"/>
                      <a:pt x="346583" y="4953"/>
                    </a:cubicBezTo>
                    <a:cubicBezTo>
                      <a:pt x="365379" y="8255"/>
                      <a:pt x="383413" y="13335"/>
                      <a:pt x="400685" y="20193"/>
                    </a:cubicBezTo>
                    <a:cubicBezTo>
                      <a:pt x="417957" y="27051"/>
                      <a:pt x="434213" y="35560"/>
                      <a:pt x="449453" y="45720"/>
                    </a:cubicBezTo>
                    <a:cubicBezTo>
                      <a:pt x="464693" y="55880"/>
                      <a:pt x="477647" y="68072"/>
                      <a:pt x="488315" y="82296"/>
                    </a:cubicBez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106" name="Freeform 29">
                <a:extLst>
                  <a:ext uri="{FF2B5EF4-FFF2-40B4-BE49-F238E27FC236}">
                    <a16:creationId xmlns:a16="http://schemas.microsoft.com/office/drawing/2014/main" id="{13132029-0CE7-4F08-9898-1F5CF1756638}"/>
                  </a:ext>
                </a:extLst>
              </p:cNvPr>
              <p:cNvSpPr/>
              <p:nvPr/>
            </p:nvSpPr>
            <p:spPr>
              <a:xfrm>
                <a:off x="591947" y="63500"/>
                <a:ext cx="579882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882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543" y="442087"/>
                      <a:pt x="424053" y="424307"/>
                    </a:cubicBezTo>
                    <a:cubicBezTo>
                      <a:pt x="440563" y="406527"/>
                      <a:pt x="453263" y="385572"/>
                      <a:pt x="462153" y="361442"/>
                    </a:cubicBezTo>
                    <a:cubicBezTo>
                      <a:pt x="471043" y="337312"/>
                      <a:pt x="475488" y="310769"/>
                      <a:pt x="475488" y="281813"/>
                    </a:cubicBezTo>
                    <a:cubicBezTo>
                      <a:pt x="475488" y="253873"/>
                      <a:pt x="471043" y="227965"/>
                      <a:pt x="462153" y="204089"/>
                    </a:cubicBezTo>
                    <a:cubicBezTo>
                      <a:pt x="453263" y="180213"/>
                      <a:pt x="440690" y="159385"/>
                      <a:pt x="424434" y="141605"/>
                    </a:cubicBezTo>
                    <a:cubicBezTo>
                      <a:pt x="408178" y="123825"/>
                      <a:pt x="388620" y="109855"/>
                      <a:pt x="365760" y="99695"/>
                    </a:cubicBezTo>
                    <a:cubicBezTo>
                      <a:pt x="342900" y="89535"/>
                      <a:pt x="317500" y="84455"/>
                      <a:pt x="289560" y="84455"/>
                    </a:cubicBezTo>
                    <a:cubicBezTo>
                      <a:pt x="261620" y="84455"/>
                      <a:pt x="236347" y="89535"/>
                      <a:pt x="213741" y="99695"/>
                    </a:cubicBezTo>
                    <a:cubicBezTo>
                      <a:pt x="191135" y="109855"/>
                      <a:pt x="171704" y="123825"/>
                      <a:pt x="155448" y="141605"/>
                    </a:cubicBezTo>
                    <a:cubicBezTo>
                      <a:pt x="139192" y="159385"/>
                      <a:pt x="126619" y="180213"/>
                      <a:pt x="117729" y="204089"/>
                    </a:cubicBezTo>
                    <a:cubicBezTo>
                      <a:pt x="108839" y="227965"/>
                      <a:pt x="104394" y="253873"/>
                      <a:pt x="104394" y="281813"/>
                    </a:cubicBezTo>
                    <a:moveTo>
                      <a:pt x="0" y="281813"/>
                    </a:moveTo>
                    <a:cubicBezTo>
                      <a:pt x="0" y="238633"/>
                      <a:pt x="7239" y="199644"/>
                      <a:pt x="21717" y="164846"/>
                    </a:cubicBezTo>
                    <a:cubicBezTo>
                      <a:pt x="36195" y="130048"/>
                      <a:pt x="56261" y="100457"/>
                      <a:pt x="81915" y="76073"/>
                    </a:cubicBezTo>
                    <a:cubicBezTo>
                      <a:pt x="107569" y="51689"/>
                      <a:pt x="138049" y="32893"/>
                      <a:pt x="173355" y="19685"/>
                    </a:cubicBezTo>
                    <a:cubicBezTo>
                      <a:pt x="208661" y="6477"/>
                      <a:pt x="247269" y="0"/>
                      <a:pt x="288925" y="0"/>
                    </a:cubicBezTo>
                    <a:cubicBezTo>
                      <a:pt x="331089" y="0"/>
                      <a:pt x="369951" y="6604"/>
                      <a:pt x="405511" y="19812"/>
                    </a:cubicBezTo>
                    <a:cubicBezTo>
                      <a:pt x="441071" y="33020"/>
                      <a:pt x="471678" y="51816"/>
                      <a:pt x="497586" y="76200"/>
                    </a:cubicBezTo>
                    <a:cubicBezTo>
                      <a:pt x="523494" y="100584"/>
                      <a:pt x="543687" y="130175"/>
                      <a:pt x="558165" y="164973"/>
                    </a:cubicBezTo>
                    <a:cubicBezTo>
                      <a:pt x="572643" y="199771"/>
                      <a:pt x="579882" y="238760"/>
                      <a:pt x="579882" y="281940"/>
                    </a:cubicBezTo>
                    <a:cubicBezTo>
                      <a:pt x="579882" y="324104"/>
                      <a:pt x="572643" y="362585"/>
                      <a:pt x="558165" y="397383"/>
                    </a:cubicBezTo>
                    <a:cubicBezTo>
                      <a:pt x="543687" y="432181"/>
                      <a:pt x="523494" y="462153"/>
                      <a:pt x="497586" y="487299"/>
                    </a:cubicBezTo>
                    <a:cubicBezTo>
                      <a:pt x="471678" y="512445"/>
                      <a:pt x="440944" y="532003"/>
                      <a:pt x="405384" y="545973"/>
                    </a:cubicBezTo>
                    <a:cubicBezTo>
                      <a:pt x="369824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107" name="Freeform 30">
                <a:extLst>
                  <a:ext uri="{FF2B5EF4-FFF2-40B4-BE49-F238E27FC236}">
                    <a16:creationId xmlns:a16="http://schemas.microsoft.com/office/drawing/2014/main" id="{B4C41157-F7F4-4143-B1FA-01D2FA5664BC}"/>
                  </a:ext>
                </a:extLst>
              </p:cNvPr>
              <p:cNvSpPr/>
              <p:nvPr/>
            </p:nvSpPr>
            <p:spPr>
              <a:xfrm>
                <a:off x="1264793" y="77216"/>
                <a:ext cx="475234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234" h="539242">
                    <a:moveTo>
                      <a:pt x="0" y="0"/>
                    </a:moveTo>
                    <a:lnTo>
                      <a:pt x="127127" y="0"/>
                    </a:lnTo>
                    <a:lnTo>
                      <a:pt x="377698" y="403733"/>
                    </a:lnTo>
                    <a:lnTo>
                      <a:pt x="379222" y="403733"/>
                    </a:lnTo>
                    <a:lnTo>
                      <a:pt x="379222" y="0"/>
                    </a:lnTo>
                    <a:lnTo>
                      <a:pt x="475234" y="0"/>
                    </a:lnTo>
                    <a:lnTo>
                      <a:pt x="475234" y="539242"/>
                    </a:lnTo>
                    <a:lnTo>
                      <a:pt x="353314" y="539242"/>
                    </a:lnTo>
                    <a:lnTo>
                      <a:pt x="97409" y="122682"/>
                    </a:lnTo>
                    <a:lnTo>
                      <a:pt x="95885" y="122682"/>
                    </a:lnTo>
                    <a:lnTo>
                      <a:pt x="95885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108" name="Freeform 31">
                <a:extLst>
                  <a:ext uri="{FF2B5EF4-FFF2-40B4-BE49-F238E27FC236}">
                    <a16:creationId xmlns:a16="http://schemas.microsoft.com/office/drawing/2014/main" id="{EC5C8573-6A2C-4D53-BEC6-2733E4204B2F}"/>
                  </a:ext>
                </a:extLst>
              </p:cNvPr>
              <p:cNvSpPr/>
              <p:nvPr/>
            </p:nvSpPr>
            <p:spPr>
              <a:xfrm>
                <a:off x="1791081" y="77216"/>
                <a:ext cx="51257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512572" h="539242">
                    <a:moveTo>
                      <a:pt x="0" y="0"/>
                    </a:moveTo>
                    <a:lnTo>
                      <a:pt x="107442" y="0"/>
                    </a:lnTo>
                    <a:lnTo>
                      <a:pt x="255905" y="415163"/>
                    </a:lnTo>
                    <a:lnTo>
                      <a:pt x="258953" y="415163"/>
                    </a:lnTo>
                    <a:lnTo>
                      <a:pt x="409067" y="0"/>
                    </a:lnTo>
                    <a:lnTo>
                      <a:pt x="512572" y="0"/>
                    </a:lnTo>
                    <a:lnTo>
                      <a:pt x="296291" y="539242"/>
                    </a:lnTo>
                    <a:lnTo>
                      <a:pt x="213233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109" name="Freeform 32">
                <a:extLst>
                  <a:ext uri="{FF2B5EF4-FFF2-40B4-BE49-F238E27FC236}">
                    <a16:creationId xmlns:a16="http://schemas.microsoft.com/office/drawing/2014/main" id="{5C52A44B-07EE-45D2-BD0E-771A7E32B124}"/>
                  </a:ext>
                </a:extLst>
              </p:cNvPr>
              <p:cNvSpPr/>
              <p:nvPr/>
            </p:nvSpPr>
            <p:spPr>
              <a:xfrm>
                <a:off x="2355469" y="77216"/>
                <a:ext cx="370967" cy="539496"/>
              </a:xfrm>
              <a:custGeom>
                <a:avLst/>
                <a:gdLst/>
                <a:ahLst/>
                <a:cxnLst/>
                <a:rect l="l" t="t" r="r" b="b"/>
                <a:pathLst>
                  <a:path w="370967" h="539496">
                    <a:moveTo>
                      <a:pt x="0" y="0"/>
                    </a:moveTo>
                    <a:lnTo>
                      <a:pt x="357251" y="0"/>
                    </a:lnTo>
                    <a:lnTo>
                      <a:pt x="357251" y="83820"/>
                    </a:lnTo>
                    <a:lnTo>
                      <a:pt x="96012" y="83820"/>
                    </a:lnTo>
                    <a:lnTo>
                      <a:pt x="96012" y="220980"/>
                    </a:lnTo>
                    <a:lnTo>
                      <a:pt x="343535" y="220980"/>
                    </a:lnTo>
                    <a:lnTo>
                      <a:pt x="343535" y="301752"/>
                    </a:lnTo>
                    <a:lnTo>
                      <a:pt x="96012" y="301752"/>
                    </a:lnTo>
                    <a:lnTo>
                      <a:pt x="96012" y="454152"/>
                    </a:lnTo>
                    <a:lnTo>
                      <a:pt x="370967" y="454152"/>
                    </a:lnTo>
                    <a:lnTo>
                      <a:pt x="370967" y="539496"/>
                    </a:lnTo>
                    <a:lnTo>
                      <a:pt x="0" y="539496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110" name="Freeform 33">
                <a:extLst>
                  <a:ext uri="{FF2B5EF4-FFF2-40B4-BE49-F238E27FC236}">
                    <a16:creationId xmlns:a16="http://schemas.microsoft.com/office/drawing/2014/main" id="{1D3768A5-6FDE-4BB3-9015-3A0A8F74A565}"/>
                  </a:ext>
                </a:extLst>
              </p:cNvPr>
              <p:cNvSpPr/>
              <p:nvPr/>
            </p:nvSpPr>
            <p:spPr>
              <a:xfrm>
                <a:off x="2820797" y="77216"/>
                <a:ext cx="475488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488" h="539242">
                    <a:moveTo>
                      <a:pt x="127" y="0"/>
                    </a:moveTo>
                    <a:lnTo>
                      <a:pt x="127381" y="0"/>
                    </a:lnTo>
                    <a:lnTo>
                      <a:pt x="377952" y="403733"/>
                    </a:lnTo>
                    <a:lnTo>
                      <a:pt x="379476" y="403733"/>
                    </a:lnTo>
                    <a:lnTo>
                      <a:pt x="379476" y="0"/>
                    </a:lnTo>
                    <a:lnTo>
                      <a:pt x="475488" y="0"/>
                    </a:lnTo>
                    <a:lnTo>
                      <a:pt x="475488" y="539242"/>
                    </a:lnTo>
                    <a:lnTo>
                      <a:pt x="353568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111" name="Freeform 34">
                <a:extLst>
                  <a:ext uri="{FF2B5EF4-FFF2-40B4-BE49-F238E27FC236}">
                    <a16:creationId xmlns:a16="http://schemas.microsoft.com/office/drawing/2014/main" id="{C1A2ACE5-9C8A-480E-A16D-13F5C4355E71}"/>
                  </a:ext>
                </a:extLst>
              </p:cNvPr>
              <p:cNvSpPr/>
              <p:nvPr/>
            </p:nvSpPr>
            <p:spPr>
              <a:xfrm>
                <a:off x="3357880" y="77216"/>
                <a:ext cx="426593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26593" h="539242">
                    <a:moveTo>
                      <a:pt x="165227" y="83820"/>
                    </a:moveTo>
                    <a:lnTo>
                      <a:pt x="0" y="83820"/>
                    </a:lnTo>
                    <a:lnTo>
                      <a:pt x="0" y="0"/>
                    </a:lnTo>
                    <a:lnTo>
                      <a:pt x="426593" y="0"/>
                    </a:lnTo>
                    <a:lnTo>
                      <a:pt x="426593" y="83820"/>
                    </a:lnTo>
                    <a:lnTo>
                      <a:pt x="261239" y="83820"/>
                    </a:lnTo>
                    <a:lnTo>
                      <a:pt x="261239" y="539242"/>
                    </a:lnTo>
                    <a:lnTo>
                      <a:pt x="165227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112" name="Freeform 35">
                <a:extLst>
                  <a:ext uri="{FF2B5EF4-FFF2-40B4-BE49-F238E27FC236}">
                    <a16:creationId xmlns:a16="http://schemas.microsoft.com/office/drawing/2014/main" id="{5C5D1FAE-F1B9-41E9-8091-6FE081448E8B}"/>
                  </a:ext>
                </a:extLst>
              </p:cNvPr>
              <p:cNvSpPr/>
              <p:nvPr/>
            </p:nvSpPr>
            <p:spPr>
              <a:xfrm>
                <a:off x="3847719" y="77216"/>
                <a:ext cx="96012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96012" h="539242">
                    <a:moveTo>
                      <a:pt x="0" y="0"/>
                    </a:moveTo>
                    <a:lnTo>
                      <a:pt x="96012" y="0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113" name="Freeform 36">
                <a:extLst>
                  <a:ext uri="{FF2B5EF4-FFF2-40B4-BE49-F238E27FC236}">
                    <a16:creationId xmlns:a16="http://schemas.microsoft.com/office/drawing/2014/main" id="{55912814-86B9-478F-B659-F2104C8C3693}"/>
                  </a:ext>
                </a:extLst>
              </p:cNvPr>
              <p:cNvSpPr/>
              <p:nvPr/>
            </p:nvSpPr>
            <p:spPr>
              <a:xfrm>
                <a:off x="4037965" y="63500"/>
                <a:ext cx="579755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579755" h="566928">
                    <a:moveTo>
                      <a:pt x="104521" y="281813"/>
                    </a:moveTo>
                    <a:cubicBezTo>
                      <a:pt x="104521" y="310769"/>
                      <a:pt x="108966" y="337312"/>
                      <a:pt x="117856" y="361442"/>
                    </a:cubicBezTo>
                    <a:cubicBezTo>
                      <a:pt x="126746" y="385572"/>
                      <a:pt x="139446" y="406527"/>
                      <a:pt x="155956" y="424307"/>
                    </a:cubicBezTo>
                    <a:cubicBezTo>
                      <a:pt x="172466" y="442087"/>
                      <a:pt x="192024" y="455930"/>
                      <a:pt x="214630" y="465836"/>
                    </a:cubicBezTo>
                    <a:cubicBezTo>
                      <a:pt x="237236" y="475742"/>
                      <a:pt x="262255" y="480695"/>
                      <a:pt x="289687" y="480695"/>
                    </a:cubicBezTo>
                    <a:cubicBezTo>
                      <a:pt x="317119" y="480695"/>
                      <a:pt x="342265" y="475742"/>
                      <a:pt x="365125" y="465836"/>
                    </a:cubicBezTo>
                    <a:cubicBezTo>
                      <a:pt x="387985" y="455930"/>
                      <a:pt x="407670" y="442087"/>
                      <a:pt x="424180" y="424307"/>
                    </a:cubicBezTo>
                    <a:cubicBezTo>
                      <a:pt x="440690" y="406527"/>
                      <a:pt x="453390" y="385572"/>
                      <a:pt x="462280" y="361442"/>
                    </a:cubicBezTo>
                    <a:cubicBezTo>
                      <a:pt x="471170" y="337312"/>
                      <a:pt x="475615" y="310769"/>
                      <a:pt x="475615" y="281813"/>
                    </a:cubicBezTo>
                    <a:cubicBezTo>
                      <a:pt x="475615" y="253873"/>
                      <a:pt x="471169" y="227965"/>
                      <a:pt x="462280" y="204089"/>
                    </a:cubicBezTo>
                    <a:cubicBezTo>
                      <a:pt x="453390" y="180213"/>
                      <a:pt x="440817" y="159385"/>
                      <a:pt x="424561" y="141605"/>
                    </a:cubicBezTo>
                    <a:cubicBezTo>
                      <a:pt x="408305" y="123825"/>
                      <a:pt x="388747" y="109855"/>
                      <a:pt x="365887" y="99695"/>
                    </a:cubicBezTo>
                    <a:cubicBezTo>
                      <a:pt x="343027" y="89535"/>
                      <a:pt x="317627" y="84455"/>
                      <a:pt x="289687" y="84455"/>
                    </a:cubicBezTo>
                    <a:cubicBezTo>
                      <a:pt x="261747" y="84455"/>
                      <a:pt x="236474" y="89535"/>
                      <a:pt x="213868" y="99695"/>
                    </a:cubicBezTo>
                    <a:cubicBezTo>
                      <a:pt x="191262" y="109855"/>
                      <a:pt x="171831" y="123825"/>
                      <a:pt x="155575" y="141605"/>
                    </a:cubicBezTo>
                    <a:cubicBezTo>
                      <a:pt x="139319" y="159385"/>
                      <a:pt x="126746" y="180213"/>
                      <a:pt x="117856" y="204089"/>
                    </a:cubicBezTo>
                    <a:cubicBezTo>
                      <a:pt x="108966" y="227965"/>
                      <a:pt x="104521" y="253873"/>
                      <a:pt x="104521" y="281813"/>
                    </a:cubicBezTo>
                    <a:moveTo>
                      <a:pt x="127" y="281813"/>
                    </a:moveTo>
                    <a:cubicBezTo>
                      <a:pt x="127" y="238633"/>
                      <a:pt x="7366" y="199644"/>
                      <a:pt x="21844" y="164846"/>
                    </a:cubicBezTo>
                    <a:cubicBezTo>
                      <a:pt x="36322" y="130048"/>
                      <a:pt x="56388" y="100457"/>
                      <a:pt x="82042" y="76073"/>
                    </a:cubicBezTo>
                    <a:cubicBezTo>
                      <a:pt x="107696" y="51689"/>
                      <a:pt x="138176" y="32893"/>
                      <a:pt x="173482" y="19685"/>
                    </a:cubicBezTo>
                    <a:cubicBezTo>
                      <a:pt x="208788" y="6477"/>
                      <a:pt x="247142" y="0"/>
                      <a:pt x="288798" y="0"/>
                    </a:cubicBezTo>
                    <a:cubicBezTo>
                      <a:pt x="330962" y="0"/>
                      <a:pt x="369824" y="6604"/>
                      <a:pt x="405257" y="19812"/>
                    </a:cubicBezTo>
                    <a:cubicBezTo>
                      <a:pt x="440690" y="33020"/>
                      <a:pt x="471551" y="51816"/>
                      <a:pt x="497459" y="76200"/>
                    </a:cubicBezTo>
                    <a:cubicBezTo>
                      <a:pt x="523367" y="100584"/>
                      <a:pt x="543560" y="130175"/>
                      <a:pt x="558038" y="164973"/>
                    </a:cubicBezTo>
                    <a:cubicBezTo>
                      <a:pt x="572516" y="199771"/>
                      <a:pt x="579755" y="238760"/>
                      <a:pt x="579755" y="281940"/>
                    </a:cubicBezTo>
                    <a:cubicBezTo>
                      <a:pt x="579755" y="324104"/>
                      <a:pt x="572516" y="362585"/>
                      <a:pt x="558038" y="397383"/>
                    </a:cubicBezTo>
                    <a:cubicBezTo>
                      <a:pt x="543560" y="432181"/>
                      <a:pt x="523367" y="462153"/>
                      <a:pt x="497459" y="487299"/>
                    </a:cubicBezTo>
                    <a:cubicBezTo>
                      <a:pt x="471552" y="512445"/>
                      <a:pt x="440817" y="532003"/>
                      <a:pt x="405257" y="545973"/>
                    </a:cubicBezTo>
                    <a:cubicBezTo>
                      <a:pt x="369697" y="559943"/>
                      <a:pt x="330962" y="566928"/>
                      <a:pt x="288798" y="566928"/>
                    </a:cubicBezTo>
                    <a:cubicBezTo>
                      <a:pt x="247142" y="566928"/>
                      <a:pt x="208661" y="559943"/>
                      <a:pt x="173355" y="545973"/>
                    </a:cubicBezTo>
                    <a:cubicBezTo>
                      <a:pt x="138049" y="532003"/>
                      <a:pt x="107569" y="512445"/>
                      <a:pt x="81915" y="487299"/>
                    </a:cubicBezTo>
                    <a:cubicBezTo>
                      <a:pt x="56261" y="462153"/>
                      <a:pt x="36195" y="432181"/>
                      <a:pt x="21717" y="397383"/>
                    </a:cubicBezTo>
                    <a:cubicBezTo>
                      <a:pt x="7239" y="362585"/>
                      <a:pt x="0" y="324104"/>
                      <a:pt x="0" y="281940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114" name="Freeform 37">
                <a:extLst>
                  <a:ext uri="{FF2B5EF4-FFF2-40B4-BE49-F238E27FC236}">
                    <a16:creationId xmlns:a16="http://schemas.microsoft.com/office/drawing/2014/main" id="{2E2FB57B-E7AE-47B0-8ADC-C6DFD2151DEE}"/>
                  </a:ext>
                </a:extLst>
              </p:cNvPr>
              <p:cNvSpPr/>
              <p:nvPr/>
            </p:nvSpPr>
            <p:spPr>
              <a:xfrm>
                <a:off x="4710684" y="77216"/>
                <a:ext cx="475361" cy="539242"/>
              </a:xfrm>
              <a:custGeom>
                <a:avLst/>
                <a:gdLst/>
                <a:ahLst/>
                <a:cxnLst/>
                <a:rect l="l" t="t" r="r" b="b"/>
                <a:pathLst>
                  <a:path w="475361" h="539242">
                    <a:moveTo>
                      <a:pt x="0" y="0"/>
                    </a:moveTo>
                    <a:lnTo>
                      <a:pt x="127254" y="0"/>
                    </a:lnTo>
                    <a:lnTo>
                      <a:pt x="377825" y="403733"/>
                    </a:lnTo>
                    <a:lnTo>
                      <a:pt x="379349" y="403733"/>
                    </a:lnTo>
                    <a:lnTo>
                      <a:pt x="379349" y="0"/>
                    </a:lnTo>
                    <a:lnTo>
                      <a:pt x="475361" y="0"/>
                    </a:lnTo>
                    <a:lnTo>
                      <a:pt x="475361" y="539242"/>
                    </a:lnTo>
                    <a:lnTo>
                      <a:pt x="353441" y="539242"/>
                    </a:lnTo>
                    <a:lnTo>
                      <a:pt x="97536" y="122682"/>
                    </a:lnTo>
                    <a:lnTo>
                      <a:pt x="96012" y="122682"/>
                    </a:lnTo>
                    <a:lnTo>
                      <a:pt x="96012" y="539242"/>
                    </a:lnTo>
                    <a:lnTo>
                      <a:pt x="0" y="539242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  <p:grpSp>
          <p:nvGrpSpPr>
            <p:cNvPr id="93" name="Group 38">
              <a:extLst>
                <a:ext uri="{FF2B5EF4-FFF2-40B4-BE49-F238E27FC236}">
                  <a16:creationId xmlns:a16="http://schemas.microsoft.com/office/drawing/2014/main" id="{27F88056-F82C-4670-B319-BE1BDE1D71B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031399" y="1401926"/>
              <a:ext cx="28723" cy="281726"/>
              <a:chOff x="0" y="0"/>
              <a:chExt cx="77660" cy="761695"/>
            </a:xfrm>
          </p:grpSpPr>
          <p:sp>
            <p:nvSpPr>
              <p:cNvPr id="104" name="Freeform 39">
                <a:extLst>
                  <a:ext uri="{FF2B5EF4-FFF2-40B4-BE49-F238E27FC236}">
                    <a16:creationId xmlns:a16="http://schemas.microsoft.com/office/drawing/2014/main" id="{72587B2C-329B-4618-B9B4-40AB3EC1ADC5}"/>
                  </a:ext>
                </a:extLst>
              </p:cNvPr>
              <p:cNvSpPr/>
              <p:nvPr/>
            </p:nvSpPr>
            <p:spPr>
              <a:xfrm>
                <a:off x="0" y="0"/>
                <a:ext cx="77597" cy="761746"/>
              </a:xfrm>
              <a:custGeom>
                <a:avLst/>
                <a:gdLst/>
                <a:ahLst/>
                <a:cxnLst/>
                <a:rect l="l" t="t" r="r" b="b"/>
                <a:pathLst>
                  <a:path w="77597" h="761746">
                    <a:moveTo>
                      <a:pt x="77597" y="761746"/>
                    </a:moveTo>
                    <a:lnTo>
                      <a:pt x="0" y="761746"/>
                    </a:lnTo>
                    <a:lnTo>
                      <a:pt x="0" y="0"/>
                    </a:lnTo>
                    <a:lnTo>
                      <a:pt x="77597" y="0"/>
                    </a:lnTo>
                    <a:close/>
                  </a:path>
                </a:pathLst>
              </a:custGeom>
              <a:solidFill>
                <a:srgbClr val="090F10"/>
              </a:solidFill>
            </p:spPr>
          </p:sp>
        </p:grpSp>
        <p:grpSp>
          <p:nvGrpSpPr>
            <p:cNvPr id="94" name="Group 40">
              <a:extLst>
                <a:ext uri="{FF2B5EF4-FFF2-40B4-BE49-F238E27FC236}">
                  <a16:creationId xmlns:a16="http://schemas.microsoft.com/office/drawing/2014/main" id="{9C28D9CD-8421-4C12-865D-1083B082174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257942" y="942465"/>
              <a:ext cx="1139322" cy="371104"/>
              <a:chOff x="0" y="0"/>
              <a:chExt cx="3080360" cy="1003338"/>
            </a:xfrm>
          </p:grpSpPr>
          <p:sp>
            <p:nvSpPr>
              <p:cNvPr id="100" name="Freeform 41">
                <a:extLst>
                  <a:ext uri="{FF2B5EF4-FFF2-40B4-BE49-F238E27FC236}">
                    <a16:creationId xmlns:a16="http://schemas.microsoft.com/office/drawing/2014/main" id="{A2C73593-2F7F-4DA5-8400-34A2737825C3}"/>
                  </a:ext>
                </a:extLst>
              </p:cNvPr>
              <p:cNvSpPr/>
              <p:nvPr/>
            </p:nvSpPr>
            <p:spPr>
              <a:xfrm>
                <a:off x="63500" y="63500"/>
                <a:ext cx="800862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800862" h="876300">
                    <a:moveTo>
                      <a:pt x="283464" y="370078"/>
                    </a:moveTo>
                    <a:lnTo>
                      <a:pt x="341122" y="370078"/>
                    </a:lnTo>
                    <a:cubicBezTo>
                      <a:pt x="350901" y="370078"/>
                      <a:pt x="361823" y="369316"/>
                      <a:pt x="373634" y="367665"/>
                    </a:cubicBezTo>
                    <a:cubicBezTo>
                      <a:pt x="385445" y="366014"/>
                      <a:pt x="396494" y="362585"/>
                      <a:pt x="406781" y="357124"/>
                    </a:cubicBezTo>
                    <a:cubicBezTo>
                      <a:pt x="417068" y="351663"/>
                      <a:pt x="425577" y="344297"/>
                      <a:pt x="432562" y="334772"/>
                    </a:cubicBezTo>
                    <a:cubicBezTo>
                      <a:pt x="439547" y="325247"/>
                      <a:pt x="442976" y="312674"/>
                      <a:pt x="442976" y="297053"/>
                    </a:cubicBezTo>
                    <a:cubicBezTo>
                      <a:pt x="442976" y="281432"/>
                      <a:pt x="440055" y="268986"/>
                      <a:pt x="434340" y="259969"/>
                    </a:cubicBezTo>
                    <a:cubicBezTo>
                      <a:pt x="428625" y="250952"/>
                      <a:pt x="421259" y="244094"/>
                      <a:pt x="412242" y="239522"/>
                    </a:cubicBezTo>
                    <a:cubicBezTo>
                      <a:pt x="403225" y="234950"/>
                      <a:pt x="393446" y="232156"/>
                      <a:pt x="382778" y="230886"/>
                    </a:cubicBezTo>
                    <a:cubicBezTo>
                      <a:pt x="372110" y="229616"/>
                      <a:pt x="362331" y="229108"/>
                      <a:pt x="353314" y="229108"/>
                    </a:cubicBezTo>
                    <a:lnTo>
                      <a:pt x="283464" y="229108"/>
                    </a:lnTo>
                    <a:close/>
                    <a:moveTo>
                      <a:pt x="0" y="0"/>
                    </a:moveTo>
                    <a:lnTo>
                      <a:pt x="377571" y="0"/>
                    </a:lnTo>
                    <a:cubicBezTo>
                      <a:pt x="420497" y="0"/>
                      <a:pt x="463169" y="4318"/>
                      <a:pt x="505714" y="12954"/>
                    </a:cubicBezTo>
                    <a:cubicBezTo>
                      <a:pt x="548259" y="21590"/>
                      <a:pt x="586232" y="36957"/>
                      <a:pt x="619633" y="58801"/>
                    </a:cubicBezTo>
                    <a:cubicBezTo>
                      <a:pt x="653034" y="80645"/>
                      <a:pt x="680085" y="109982"/>
                      <a:pt x="700659" y="146685"/>
                    </a:cubicBezTo>
                    <a:cubicBezTo>
                      <a:pt x="721233" y="183388"/>
                      <a:pt x="731647" y="229362"/>
                      <a:pt x="731647" y="284734"/>
                    </a:cubicBezTo>
                    <a:cubicBezTo>
                      <a:pt x="731647" y="338328"/>
                      <a:pt x="718439" y="385572"/>
                      <a:pt x="692150" y="426466"/>
                    </a:cubicBezTo>
                    <a:cubicBezTo>
                      <a:pt x="665861" y="467360"/>
                      <a:pt x="628015" y="498856"/>
                      <a:pt x="578612" y="521208"/>
                    </a:cubicBezTo>
                    <a:lnTo>
                      <a:pt x="800862" y="876300"/>
                    </a:lnTo>
                    <a:lnTo>
                      <a:pt x="462407" y="876300"/>
                    </a:lnTo>
                    <a:lnTo>
                      <a:pt x="294640" y="563245"/>
                    </a:lnTo>
                    <a:lnTo>
                      <a:pt x="286004" y="563245"/>
                    </a:lnTo>
                    <a:lnTo>
                      <a:pt x="286004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1" name="Freeform 42">
                <a:extLst>
                  <a:ext uri="{FF2B5EF4-FFF2-40B4-BE49-F238E27FC236}">
                    <a16:creationId xmlns:a16="http://schemas.microsoft.com/office/drawing/2014/main" id="{342D7C66-6713-4B2C-A66C-561A6DE23048}"/>
                  </a:ext>
                </a:extLst>
              </p:cNvPr>
              <p:cNvSpPr/>
              <p:nvPr/>
            </p:nvSpPr>
            <p:spPr>
              <a:xfrm>
                <a:off x="948563" y="63500"/>
                <a:ext cx="297053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297053" h="876300">
                    <a:moveTo>
                      <a:pt x="0" y="0"/>
                    </a:moveTo>
                    <a:lnTo>
                      <a:pt x="297053" y="0"/>
                    </a:lnTo>
                    <a:lnTo>
                      <a:pt x="297053" y="876300"/>
                    </a:lnTo>
                    <a:lnTo>
                      <a:pt x="0" y="876300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2" name="Freeform 43">
                <a:extLst>
                  <a:ext uri="{FF2B5EF4-FFF2-40B4-BE49-F238E27FC236}">
                    <a16:creationId xmlns:a16="http://schemas.microsoft.com/office/drawing/2014/main" id="{E6DB47FB-3BC9-4ECC-A292-5D4296018EDE}"/>
                  </a:ext>
                </a:extLst>
              </p:cNvPr>
              <p:cNvSpPr/>
              <p:nvPr/>
            </p:nvSpPr>
            <p:spPr>
              <a:xfrm>
                <a:off x="1338453" y="63500"/>
                <a:ext cx="72529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725297" h="876300">
                    <a:moveTo>
                      <a:pt x="509905" y="876300"/>
                    </a:moveTo>
                    <a:lnTo>
                      <a:pt x="215265" y="876300"/>
                    </a:lnTo>
                    <a:lnTo>
                      <a:pt x="215265" y="248793"/>
                    </a:lnTo>
                    <a:lnTo>
                      <a:pt x="0" y="248793"/>
                    </a:lnTo>
                    <a:lnTo>
                      <a:pt x="0" y="0"/>
                    </a:lnTo>
                    <a:lnTo>
                      <a:pt x="725297" y="0"/>
                    </a:lnTo>
                    <a:lnTo>
                      <a:pt x="725297" y="248793"/>
                    </a:lnTo>
                    <a:lnTo>
                      <a:pt x="509905" y="248793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  <p:sp>
            <p:nvSpPr>
              <p:cNvPr id="103" name="Freeform 44">
                <a:extLst>
                  <a:ext uri="{FF2B5EF4-FFF2-40B4-BE49-F238E27FC236}">
                    <a16:creationId xmlns:a16="http://schemas.microsoft.com/office/drawing/2014/main" id="{89B804C1-1952-47B4-8734-6488F76D3542}"/>
                  </a:ext>
                </a:extLst>
              </p:cNvPr>
              <p:cNvSpPr/>
              <p:nvPr/>
            </p:nvSpPr>
            <p:spPr>
              <a:xfrm>
                <a:off x="2043938" y="63500"/>
                <a:ext cx="972947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972947" h="876300">
                    <a:moveTo>
                      <a:pt x="625094" y="876300"/>
                    </a:moveTo>
                    <a:lnTo>
                      <a:pt x="330454" y="876300"/>
                    </a:lnTo>
                    <a:lnTo>
                      <a:pt x="330454" y="517398"/>
                    </a:lnTo>
                    <a:lnTo>
                      <a:pt x="0" y="0"/>
                    </a:lnTo>
                    <a:lnTo>
                      <a:pt x="355219" y="0"/>
                    </a:lnTo>
                    <a:lnTo>
                      <a:pt x="493903" y="257429"/>
                    </a:lnTo>
                    <a:lnTo>
                      <a:pt x="626364" y="0"/>
                    </a:lnTo>
                    <a:lnTo>
                      <a:pt x="972947" y="0"/>
                    </a:lnTo>
                    <a:lnTo>
                      <a:pt x="625094" y="517398"/>
                    </a:lnTo>
                    <a:close/>
                  </a:path>
                </a:pathLst>
              </a:custGeom>
              <a:solidFill>
                <a:srgbClr val="0B6C37"/>
              </a:solidFill>
            </p:spPr>
          </p:sp>
        </p:grpSp>
        <p:grpSp>
          <p:nvGrpSpPr>
            <p:cNvPr id="95" name="Group 45">
              <a:extLst>
                <a:ext uri="{FF2B5EF4-FFF2-40B4-BE49-F238E27FC236}">
                  <a16:creationId xmlns:a16="http://schemas.microsoft.com/office/drawing/2014/main" id="{2DE5629C-FE02-4584-8AFC-E3BB54D5844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142011" y="1406731"/>
              <a:ext cx="702825" cy="256582"/>
              <a:chOff x="0" y="0"/>
              <a:chExt cx="1900212" cy="693712"/>
            </a:xfrm>
          </p:grpSpPr>
          <p:sp>
            <p:nvSpPr>
              <p:cNvPr id="96" name="Freeform 46">
                <a:extLst>
                  <a:ext uri="{FF2B5EF4-FFF2-40B4-BE49-F238E27FC236}">
                    <a16:creationId xmlns:a16="http://schemas.microsoft.com/office/drawing/2014/main" id="{7DB01B68-6547-4B59-AAC1-AF44CFC20657}"/>
                  </a:ext>
                </a:extLst>
              </p:cNvPr>
              <p:cNvSpPr/>
              <p:nvPr/>
            </p:nvSpPr>
            <p:spPr>
              <a:xfrm>
                <a:off x="63500" y="63500"/>
                <a:ext cx="362585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585" h="553085">
                    <a:moveTo>
                      <a:pt x="3810" y="469265"/>
                    </a:moveTo>
                    <a:lnTo>
                      <a:pt x="211709" y="265049"/>
                    </a:lnTo>
                    <a:cubicBezTo>
                      <a:pt x="228473" y="248793"/>
                      <a:pt x="241808" y="232410"/>
                      <a:pt x="251714" y="215900"/>
                    </a:cubicBezTo>
                    <a:cubicBezTo>
                      <a:pt x="261620" y="199390"/>
                      <a:pt x="266573" y="180467"/>
                      <a:pt x="266573" y="159131"/>
                    </a:cubicBezTo>
                    <a:cubicBezTo>
                      <a:pt x="266573" y="133731"/>
                      <a:pt x="258318" y="113538"/>
                      <a:pt x="241808" y="98552"/>
                    </a:cubicBezTo>
                    <a:cubicBezTo>
                      <a:pt x="225298" y="83566"/>
                      <a:pt x="204851" y="76200"/>
                      <a:pt x="180467" y="76200"/>
                    </a:cubicBezTo>
                    <a:cubicBezTo>
                      <a:pt x="154559" y="76200"/>
                      <a:pt x="133731" y="84963"/>
                      <a:pt x="117983" y="102489"/>
                    </a:cubicBezTo>
                    <a:cubicBezTo>
                      <a:pt x="102235" y="120015"/>
                      <a:pt x="92583" y="141986"/>
                      <a:pt x="89027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1991" y="0"/>
                    </a:cubicBezTo>
                    <a:cubicBezTo>
                      <a:pt x="205359" y="0"/>
                      <a:pt x="227838" y="3302"/>
                      <a:pt x="249428" y="9906"/>
                    </a:cubicBezTo>
                    <a:cubicBezTo>
                      <a:pt x="271018" y="16510"/>
                      <a:pt x="290195" y="26543"/>
                      <a:pt x="306959" y="40005"/>
                    </a:cubicBezTo>
                    <a:cubicBezTo>
                      <a:pt x="323723" y="53467"/>
                      <a:pt x="337058" y="69977"/>
                      <a:pt x="346964" y="89535"/>
                    </a:cubicBezTo>
                    <a:cubicBezTo>
                      <a:pt x="356870" y="109093"/>
                      <a:pt x="361823" y="131826"/>
                      <a:pt x="361823" y="157734"/>
                    </a:cubicBezTo>
                    <a:cubicBezTo>
                      <a:pt x="361823" y="175006"/>
                      <a:pt x="359537" y="191135"/>
                      <a:pt x="354965" y="206121"/>
                    </a:cubicBezTo>
                    <a:cubicBezTo>
                      <a:pt x="350393" y="221107"/>
                      <a:pt x="344170" y="235204"/>
                      <a:pt x="336296" y="248412"/>
                    </a:cubicBezTo>
                    <a:cubicBezTo>
                      <a:pt x="328422" y="261620"/>
                      <a:pt x="319278" y="274193"/>
                      <a:pt x="308864" y="286131"/>
                    </a:cubicBezTo>
                    <a:cubicBezTo>
                      <a:pt x="298450" y="298069"/>
                      <a:pt x="287147" y="309626"/>
                      <a:pt x="274955" y="320802"/>
                    </a:cubicBezTo>
                    <a:lnTo>
                      <a:pt x="119507" y="469265"/>
                    </a:lnTo>
                    <a:lnTo>
                      <a:pt x="362585" y="469265"/>
                    </a:lnTo>
                    <a:lnTo>
                      <a:pt x="362585" y="553085"/>
                    </a:lnTo>
                    <a:lnTo>
                      <a:pt x="3810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97" name="Freeform 47">
                <a:extLst>
                  <a:ext uri="{FF2B5EF4-FFF2-40B4-BE49-F238E27FC236}">
                    <a16:creationId xmlns:a16="http://schemas.microsoft.com/office/drawing/2014/main" id="{DA8C3169-EF86-4116-8ECE-2BA760B4D160}"/>
                  </a:ext>
                </a:extLst>
              </p:cNvPr>
              <p:cNvSpPr/>
              <p:nvPr/>
            </p:nvSpPr>
            <p:spPr>
              <a:xfrm>
                <a:off x="521208" y="63500"/>
                <a:ext cx="381000" cy="566928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66928">
                    <a:moveTo>
                      <a:pt x="287274" y="283337"/>
                    </a:moveTo>
                    <a:cubicBezTo>
                      <a:pt x="287274" y="264541"/>
                      <a:pt x="286131" y="243205"/>
                      <a:pt x="283845" y="219329"/>
                    </a:cubicBezTo>
                    <a:cubicBezTo>
                      <a:pt x="281559" y="195453"/>
                      <a:pt x="276987" y="172847"/>
                      <a:pt x="270129" y="151511"/>
                    </a:cubicBezTo>
                    <a:cubicBezTo>
                      <a:pt x="263271" y="130175"/>
                      <a:pt x="253492" y="112395"/>
                      <a:pt x="240792" y="97917"/>
                    </a:cubicBezTo>
                    <a:cubicBezTo>
                      <a:pt x="228092" y="83439"/>
                      <a:pt x="211582" y="76200"/>
                      <a:pt x="191262" y="76200"/>
                    </a:cubicBezTo>
                    <a:cubicBezTo>
                      <a:pt x="170434" y="76200"/>
                      <a:pt x="153670" y="83439"/>
                      <a:pt x="140970" y="97917"/>
                    </a:cubicBezTo>
                    <a:cubicBezTo>
                      <a:pt x="128270" y="112395"/>
                      <a:pt x="118491" y="130302"/>
                      <a:pt x="111633" y="151638"/>
                    </a:cubicBezTo>
                    <a:cubicBezTo>
                      <a:pt x="104775" y="172974"/>
                      <a:pt x="100076" y="195580"/>
                      <a:pt x="97536" y="219456"/>
                    </a:cubicBezTo>
                    <a:cubicBezTo>
                      <a:pt x="94996" y="243332"/>
                      <a:pt x="93726" y="264668"/>
                      <a:pt x="93726" y="283464"/>
                    </a:cubicBezTo>
                    <a:cubicBezTo>
                      <a:pt x="93726" y="302260"/>
                      <a:pt x="94996" y="323596"/>
                      <a:pt x="97536" y="347472"/>
                    </a:cubicBezTo>
                    <a:cubicBezTo>
                      <a:pt x="100076" y="371348"/>
                      <a:pt x="104775" y="393700"/>
                      <a:pt x="111633" y="414528"/>
                    </a:cubicBezTo>
                    <a:cubicBezTo>
                      <a:pt x="118491" y="435356"/>
                      <a:pt x="128270" y="453009"/>
                      <a:pt x="140970" y="467487"/>
                    </a:cubicBezTo>
                    <a:cubicBezTo>
                      <a:pt x="153670" y="481965"/>
                      <a:pt x="170434" y="489204"/>
                      <a:pt x="191262" y="489204"/>
                    </a:cubicBezTo>
                    <a:cubicBezTo>
                      <a:pt x="211582" y="489204"/>
                      <a:pt x="228092" y="481965"/>
                      <a:pt x="240792" y="467487"/>
                    </a:cubicBezTo>
                    <a:cubicBezTo>
                      <a:pt x="253492" y="453009"/>
                      <a:pt x="263271" y="435356"/>
                      <a:pt x="270129" y="414528"/>
                    </a:cubicBezTo>
                    <a:cubicBezTo>
                      <a:pt x="276987" y="393700"/>
                      <a:pt x="281559" y="371348"/>
                      <a:pt x="283845" y="347472"/>
                    </a:cubicBezTo>
                    <a:cubicBezTo>
                      <a:pt x="286131" y="323596"/>
                      <a:pt x="287274" y="302260"/>
                      <a:pt x="287274" y="283464"/>
                    </a:cubicBezTo>
                    <a:moveTo>
                      <a:pt x="381000" y="283464"/>
                    </a:moveTo>
                    <a:cubicBezTo>
                      <a:pt x="381000" y="327152"/>
                      <a:pt x="376809" y="366522"/>
                      <a:pt x="368427" y="401574"/>
                    </a:cubicBezTo>
                    <a:cubicBezTo>
                      <a:pt x="360045" y="436626"/>
                      <a:pt x="347853" y="466344"/>
                      <a:pt x="331851" y="490728"/>
                    </a:cubicBezTo>
                    <a:cubicBezTo>
                      <a:pt x="315849" y="515112"/>
                      <a:pt x="296037" y="533908"/>
                      <a:pt x="272415" y="547116"/>
                    </a:cubicBezTo>
                    <a:cubicBezTo>
                      <a:pt x="248793" y="560324"/>
                      <a:pt x="221742" y="566928"/>
                      <a:pt x="191262" y="566928"/>
                    </a:cubicBezTo>
                    <a:cubicBezTo>
                      <a:pt x="160782" y="566928"/>
                      <a:pt x="133604" y="560324"/>
                      <a:pt x="109728" y="547116"/>
                    </a:cubicBezTo>
                    <a:cubicBezTo>
                      <a:pt x="85852" y="533908"/>
                      <a:pt x="65786" y="515112"/>
                      <a:pt x="49530" y="490728"/>
                    </a:cubicBezTo>
                    <a:cubicBezTo>
                      <a:pt x="33274" y="466344"/>
                      <a:pt x="20955" y="436626"/>
                      <a:pt x="12573" y="401574"/>
                    </a:cubicBezTo>
                    <a:cubicBezTo>
                      <a:pt x="4191" y="366522"/>
                      <a:pt x="0" y="327152"/>
                      <a:pt x="0" y="283464"/>
                    </a:cubicBezTo>
                    <a:cubicBezTo>
                      <a:pt x="0" y="239776"/>
                      <a:pt x="4191" y="200406"/>
                      <a:pt x="12573" y="165481"/>
                    </a:cubicBezTo>
                    <a:cubicBezTo>
                      <a:pt x="20955" y="130556"/>
                      <a:pt x="33274" y="100711"/>
                      <a:pt x="49530" y="76327"/>
                    </a:cubicBezTo>
                    <a:cubicBezTo>
                      <a:pt x="65786" y="51943"/>
                      <a:pt x="85852" y="33147"/>
                      <a:pt x="109728" y="19939"/>
                    </a:cubicBezTo>
                    <a:cubicBezTo>
                      <a:pt x="133604" y="6731"/>
                      <a:pt x="160782" y="0"/>
                      <a:pt x="191262" y="0"/>
                    </a:cubicBezTo>
                    <a:cubicBezTo>
                      <a:pt x="221742" y="0"/>
                      <a:pt x="248793" y="6604"/>
                      <a:pt x="272415" y="19812"/>
                    </a:cubicBezTo>
                    <a:cubicBezTo>
                      <a:pt x="296037" y="33020"/>
                      <a:pt x="315849" y="51816"/>
                      <a:pt x="331851" y="76200"/>
                    </a:cubicBezTo>
                    <a:cubicBezTo>
                      <a:pt x="347853" y="100584"/>
                      <a:pt x="360045" y="130302"/>
                      <a:pt x="368427" y="165354"/>
                    </a:cubicBezTo>
                    <a:cubicBezTo>
                      <a:pt x="376809" y="200406"/>
                      <a:pt x="381000" y="239776"/>
                      <a:pt x="381000" y="283337"/>
                    </a:cubicBezTo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98" name="Freeform 48">
                <a:extLst>
                  <a:ext uri="{FF2B5EF4-FFF2-40B4-BE49-F238E27FC236}">
                    <a16:creationId xmlns:a16="http://schemas.microsoft.com/office/drawing/2014/main" id="{94F5BC16-B819-4E69-BE1F-AA2D19E84166}"/>
                  </a:ext>
                </a:extLst>
              </p:cNvPr>
              <p:cNvSpPr/>
              <p:nvPr/>
            </p:nvSpPr>
            <p:spPr>
              <a:xfrm>
                <a:off x="992632" y="63500"/>
                <a:ext cx="362712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62712" h="553085">
                    <a:moveTo>
                      <a:pt x="3937" y="469265"/>
                    </a:moveTo>
                    <a:lnTo>
                      <a:pt x="211836" y="265049"/>
                    </a:lnTo>
                    <a:cubicBezTo>
                      <a:pt x="228600" y="248793"/>
                      <a:pt x="241935" y="232410"/>
                      <a:pt x="251841" y="215900"/>
                    </a:cubicBezTo>
                    <a:cubicBezTo>
                      <a:pt x="261747" y="199390"/>
                      <a:pt x="266700" y="180467"/>
                      <a:pt x="266700" y="159131"/>
                    </a:cubicBezTo>
                    <a:cubicBezTo>
                      <a:pt x="266700" y="133731"/>
                      <a:pt x="258445" y="113538"/>
                      <a:pt x="241935" y="98552"/>
                    </a:cubicBezTo>
                    <a:cubicBezTo>
                      <a:pt x="225425" y="83566"/>
                      <a:pt x="204978" y="76200"/>
                      <a:pt x="180594" y="76200"/>
                    </a:cubicBezTo>
                    <a:cubicBezTo>
                      <a:pt x="154686" y="76200"/>
                      <a:pt x="133858" y="84963"/>
                      <a:pt x="118110" y="102489"/>
                    </a:cubicBezTo>
                    <a:cubicBezTo>
                      <a:pt x="102362" y="120015"/>
                      <a:pt x="92710" y="141986"/>
                      <a:pt x="89154" y="168402"/>
                    </a:cubicBezTo>
                    <a:lnTo>
                      <a:pt x="0" y="154686"/>
                    </a:lnTo>
                    <a:cubicBezTo>
                      <a:pt x="2540" y="132334"/>
                      <a:pt x="8890" y="111760"/>
                      <a:pt x="19050" y="92964"/>
                    </a:cubicBezTo>
                    <a:cubicBezTo>
                      <a:pt x="29210" y="74168"/>
                      <a:pt x="42164" y="57912"/>
                      <a:pt x="57912" y="44196"/>
                    </a:cubicBezTo>
                    <a:cubicBezTo>
                      <a:pt x="73660" y="30480"/>
                      <a:pt x="92075" y="19685"/>
                      <a:pt x="113157" y="11811"/>
                    </a:cubicBezTo>
                    <a:cubicBezTo>
                      <a:pt x="134239" y="3937"/>
                      <a:pt x="157226" y="0"/>
                      <a:pt x="182118" y="0"/>
                    </a:cubicBezTo>
                    <a:cubicBezTo>
                      <a:pt x="205486" y="0"/>
                      <a:pt x="227965" y="3302"/>
                      <a:pt x="249555" y="9906"/>
                    </a:cubicBezTo>
                    <a:cubicBezTo>
                      <a:pt x="271145" y="16510"/>
                      <a:pt x="290322" y="26543"/>
                      <a:pt x="307086" y="40005"/>
                    </a:cubicBezTo>
                    <a:cubicBezTo>
                      <a:pt x="323850" y="53467"/>
                      <a:pt x="337185" y="69977"/>
                      <a:pt x="347091" y="89535"/>
                    </a:cubicBezTo>
                    <a:cubicBezTo>
                      <a:pt x="356997" y="109093"/>
                      <a:pt x="361950" y="131826"/>
                      <a:pt x="361950" y="157734"/>
                    </a:cubicBezTo>
                    <a:cubicBezTo>
                      <a:pt x="361950" y="175006"/>
                      <a:pt x="359664" y="191135"/>
                      <a:pt x="355092" y="206121"/>
                    </a:cubicBezTo>
                    <a:cubicBezTo>
                      <a:pt x="350520" y="221107"/>
                      <a:pt x="344297" y="235204"/>
                      <a:pt x="336423" y="248412"/>
                    </a:cubicBezTo>
                    <a:cubicBezTo>
                      <a:pt x="328549" y="261620"/>
                      <a:pt x="319405" y="274193"/>
                      <a:pt x="308991" y="286131"/>
                    </a:cubicBezTo>
                    <a:cubicBezTo>
                      <a:pt x="298577" y="298069"/>
                      <a:pt x="287274" y="309626"/>
                      <a:pt x="275082" y="320802"/>
                    </a:cubicBezTo>
                    <a:lnTo>
                      <a:pt x="119761" y="469265"/>
                    </a:lnTo>
                    <a:lnTo>
                      <a:pt x="362712" y="469265"/>
                    </a:lnTo>
                    <a:lnTo>
                      <a:pt x="362712" y="553085"/>
                    </a:lnTo>
                    <a:lnTo>
                      <a:pt x="3937" y="553085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  <p:sp>
            <p:nvSpPr>
              <p:cNvPr id="99" name="Freeform 49">
                <a:extLst>
                  <a:ext uri="{FF2B5EF4-FFF2-40B4-BE49-F238E27FC236}">
                    <a16:creationId xmlns:a16="http://schemas.microsoft.com/office/drawing/2014/main" id="{06F3D5E6-54B2-46F1-AD77-0DC90355E990}"/>
                  </a:ext>
                </a:extLst>
              </p:cNvPr>
              <p:cNvSpPr/>
              <p:nvPr/>
            </p:nvSpPr>
            <p:spPr>
              <a:xfrm>
                <a:off x="1442847" y="77216"/>
                <a:ext cx="393954" cy="553085"/>
              </a:xfrm>
              <a:custGeom>
                <a:avLst/>
                <a:gdLst/>
                <a:ahLst/>
                <a:cxnLst/>
                <a:rect l="l" t="t" r="r" b="b"/>
                <a:pathLst>
                  <a:path w="393954" h="553085">
                    <a:moveTo>
                      <a:pt x="92964" y="370205"/>
                    </a:moveTo>
                    <a:cubicBezTo>
                      <a:pt x="92964" y="384429"/>
                      <a:pt x="95377" y="397891"/>
                      <a:pt x="100203" y="410591"/>
                    </a:cubicBezTo>
                    <a:cubicBezTo>
                      <a:pt x="105029" y="423291"/>
                      <a:pt x="112014" y="434467"/>
                      <a:pt x="121158" y="444119"/>
                    </a:cubicBezTo>
                    <a:cubicBezTo>
                      <a:pt x="130302" y="453771"/>
                      <a:pt x="141224" y="461391"/>
                      <a:pt x="153924" y="466979"/>
                    </a:cubicBezTo>
                    <a:cubicBezTo>
                      <a:pt x="166624" y="472567"/>
                      <a:pt x="180848" y="475361"/>
                      <a:pt x="196596" y="475361"/>
                    </a:cubicBezTo>
                    <a:cubicBezTo>
                      <a:pt x="227584" y="475361"/>
                      <a:pt x="252603" y="465582"/>
                      <a:pt x="271653" y="446024"/>
                    </a:cubicBezTo>
                    <a:cubicBezTo>
                      <a:pt x="290703" y="426466"/>
                      <a:pt x="300228" y="400685"/>
                      <a:pt x="300228" y="368681"/>
                    </a:cubicBezTo>
                    <a:cubicBezTo>
                      <a:pt x="300228" y="353441"/>
                      <a:pt x="297815" y="339344"/>
                      <a:pt x="292989" y="326390"/>
                    </a:cubicBezTo>
                    <a:cubicBezTo>
                      <a:pt x="288163" y="313436"/>
                      <a:pt x="281178" y="302387"/>
                      <a:pt x="272034" y="293243"/>
                    </a:cubicBezTo>
                    <a:cubicBezTo>
                      <a:pt x="262890" y="284099"/>
                      <a:pt x="252095" y="276860"/>
                      <a:pt x="239649" y="271526"/>
                    </a:cubicBezTo>
                    <a:cubicBezTo>
                      <a:pt x="227203" y="266192"/>
                      <a:pt x="213360" y="263525"/>
                      <a:pt x="198120" y="263525"/>
                    </a:cubicBezTo>
                    <a:cubicBezTo>
                      <a:pt x="182880" y="263525"/>
                      <a:pt x="168783" y="266065"/>
                      <a:pt x="155829" y="271145"/>
                    </a:cubicBezTo>
                    <a:cubicBezTo>
                      <a:pt x="142875" y="276225"/>
                      <a:pt x="131699" y="283464"/>
                      <a:pt x="122301" y="292862"/>
                    </a:cubicBezTo>
                    <a:cubicBezTo>
                      <a:pt x="112903" y="302260"/>
                      <a:pt x="105664" y="313563"/>
                      <a:pt x="100584" y="326771"/>
                    </a:cubicBezTo>
                    <a:cubicBezTo>
                      <a:pt x="95504" y="339979"/>
                      <a:pt x="92964" y="354457"/>
                      <a:pt x="92964" y="370205"/>
                    </a:cubicBezTo>
                    <a:moveTo>
                      <a:pt x="301752" y="0"/>
                    </a:moveTo>
                    <a:lnTo>
                      <a:pt x="163830" y="199517"/>
                    </a:lnTo>
                    <a:lnTo>
                      <a:pt x="164592" y="200279"/>
                    </a:lnTo>
                    <a:cubicBezTo>
                      <a:pt x="171704" y="197231"/>
                      <a:pt x="180721" y="194945"/>
                      <a:pt x="191643" y="193421"/>
                    </a:cubicBezTo>
                    <a:cubicBezTo>
                      <a:pt x="202565" y="191897"/>
                      <a:pt x="212598" y="191135"/>
                      <a:pt x="221742" y="191135"/>
                    </a:cubicBezTo>
                    <a:cubicBezTo>
                      <a:pt x="245618" y="191135"/>
                      <a:pt x="267970" y="195580"/>
                      <a:pt x="288798" y="204470"/>
                    </a:cubicBezTo>
                    <a:cubicBezTo>
                      <a:pt x="309626" y="213360"/>
                      <a:pt x="327914" y="225552"/>
                      <a:pt x="343662" y="241046"/>
                    </a:cubicBezTo>
                    <a:cubicBezTo>
                      <a:pt x="359410" y="256540"/>
                      <a:pt x="371729" y="274828"/>
                      <a:pt x="380619" y="295910"/>
                    </a:cubicBezTo>
                    <a:cubicBezTo>
                      <a:pt x="389509" y="316992"/>
                      <a:pt x="393954" y="339725"/>
                      <a:pt x="393954" y="364109"/>
                    </a:cubicBezTo>
                    <a:cubicBezTo>
                      <a:pt x="393954" y="392557"/>
                      <a:pt x="388874" y="418465"/>
                      <a:pt x="378714" y="441833"/>
                    </a:cubicBezTo>
                    <a:cubicBezTo>
                      <a:pt x="368554" y="465201"/>
                      <a:pt x="354711" y="485140"/>
                      <a:pt x="337185" y="501650"/>
                    </a:cubicBezTo>
                    <a:cubicBezTo>
                      <a:pt x="319659" y="518160"/>
                      <a:pt x="298831" y="530860"/>
                      <a:pt x="274701" y="539750"/>
                    </a:cubicBezTo>
                    <a:cubicBezTo>
                      <a:pt x="250571" y="548640"/>
                      <a:pt x="224790" y="553085"/>
                      <a:pt x="197358" y="553085"/>
                    </a:cubicBezTo>
                    <a:cubicBezTo>
                      <a:pt x="168910" y="553085"/>
                      <a:pt x="142748" y="548386"/>
                      <a:pt x="118872" y="538988"/>
                    </a:cubicBezTo>
                    <a:cubicBezTo>
                      <a:pt x="94996" y="529590"/>
                      <a:pt x="74168" y="516509"/>
                      <a:pt x="56388" y="499745"/>
                    </a:cubicBezTo>
                    <a:cubicBezTo>
                      <a:pt x="38608" y="482981"/>
                      <a:pt x="24765" y="463296"/>
                      <a:pt x="14859" y="440690"/>
                    </a:cubicBezTo>
                    <a:cubicBezTo>
                      <a:pt x="4953" y="418084"/>
                      <a:pt x="0" y="393827"/>
                      <a:pt x="0" y="367919"/>
                    </a:cubicBezTo>
                    <a:cubicBezTo>
                      <a:pt x="0" y="352679"/>
                      <a:pt x="1270" y="338328"/>
                      <a:pt x="3810" y="324866"/>
                    </a:cubicBezTo>
                    <a:cubicBezTo>
                      <a:pt x="6350" y="311404"/>
                      <a:pt x="10033" y="298450"/>
                      <a:pt x="14859" y="286004"/>
                    </a:cubicBezTo>
                    <a:cubicBezTo>
                      <a:pt x="19685" y="273558"/>
                      <a:pt x="25527" y="260985"/>
                      <a:pt x="32385" y="248285"/>
                    </a:cubicBezTo>
                    <a:cubicBezTo>
                      <a:pt x="39243" y="235585"/>
                      <a:pt x="46990" y="222377"/>
                      <a:pt x="55626" y="208661"/>
                    </a:cubicBez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4B3C81"/>
              </a:solidFill>
            </p:spPr>
          </p:sp>
        </p:grpSp>
      </p:grpSp>
      <p:grpSp>
        <p:nvGrpSpPr>
          <p:cNvPr id="130" name="Group 2">
            <a:extLst>
              <a:ext uri="{FF2B5EF4-FFF2-40B4-BE49-F238E27FC236}">
                <a16:creationId xmlns:a16="http://schemas.microsoft.com/office/drawing/2014/main" id="{618464CD-D4A0-4877-911F-6302D55C2268}"/>
              </a:ext>
            </a:extLst>
          </p:cNvPr>
          <p:cNvGrpSpPr/>
          <p:nvPr/>
        </p:nvGrpSpPr>
        <p:grpSpPr>
          <a:xfrm>
            <a:off x="0" y="1599979"/>
            <a:ext cx="9143999" cy="2424023"/>
            <a:chOff x="0" y="0"/>
            <a:chExt cx="3021109" cy="475630"/>
          </a:xfrm>
        </p:grpSpPr>
        <p:sp>
          <p:nvSpPr>
            <p:cNvPr id="131" name="Freeform 3">
              <a:extLst>
                <a:ext uri="{FF2B5EF4-FFF2-40B4-BE49-F238E27FC236}">
                  <a16:creationId xmlns:a16="http://schemas.microsoft.com/office/drawing/2014/main" id="{3757FE58-49CE-4355-924D-A700C354FF11}"/>
                </a:ext>
              </a:extLst>
            </p:cNvPr>
            <p:cNvSpPr/>
            <p:nvPr/>
          </p:nvSpPr>
          <p:spPr>
            <a:xfrm>
              <a:off x="0" y="0"/>
              <a:ext cx="3021109" cy="475630"/>
            </a:xfrm>
            <a:custGeom>
              <a:avLst/>
              <a:gdLst/>
              <a:ahLst/>
              <a:cxnLst/>
              <a:rect l="l" t="t" r="r" b="b"/>
              <a:pathLst>
                <a:path w="3021109" h="475630">
                  <a:moveTo>
                    <a:pt x="0" y="0"/>
                  </a:moveTo>
                  <a:lnTo>
                    <a:pt x="3021109" y="0"/>
                  </a:lnTo>
                  <a:lnTo>
                    <a:pt x="3021109" y="475630"/>
                  </a:lnTo>
                  <a:lnTo>
                    <a:pt x="0" y="475630"/>
                  </a:lnTo>
                  <a:close/>
                </a:path>
              </a:pathLst>
            </a:custGeom>
            <a:solidFill>
              <a:srgbClr val="3B479D"/>
            </a:solidFill>
            <a:ln cap="sq">
              <a:noFill/>
              <a:prstDash val="solid"/>
              <a:miter/>
            </a:ln>
          </p:spPr>
        </p:sp>
        <p:sp>
          <p:nvSpPr>
            <p:cNvPr id="132" name="TextBox 4">
              <a:extLst>
                <a:ext uri="{FF2B5EF4-FFF2-40B4-BE49-F238E27FC236}">
                  <a16:creationId xmlns:a16="http://schemas.microsoft.com/office/drawing/2014/main" id="{93B0B594-F3B0-4733-A9A7-25922DE0C628}"/>
                </a:ext>
              </a:extLst>
            </p:cNvPr>
            <p:cNvSpPr txBox="1"/>
            <p:nvPr/>
          </p:nvSpPr>
          <p:spPr>
            <a:xfrm>
              <a:off x="0" y="-57150"/>
              <a:ext cx="3021109" cy="532780"/>
            </a:xfrm>
            <a:prstGeom prst="rect">
              <a:avLst/>
            </a:prstGeom>
          </p:spPr>
          <p:txBody>
            <a:bodyPr lIns="47037" tIns="47037" rIns="47037" bIns="47037" rtlCol="0" anchor="ctr"/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33" name="TextBox 72">
            <a:extLst>
              <a:ext uri="{FF2B5EF4-FFF2-40B4-BE49-F238E27FC236}">
                <a16:creationId xmlns:a16="http://schemas.microsoft.com/office/drawing/2014/main" id="{FC2C45DD-5E4E-4C83-81D8-BC7CAB0925DD}"/>
              </a:ext>
            </a:extLst>
          </p:cNvPr>
          <p:cNvSpPr txBox="1"/>
          <p:nvPr/>
        </p:nvSpPr>
        <p:spPr>
          <a:xfrm>
            <a:off x="263818" y="1992347"/>
            <a:ext cx="8616361" cy="8156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589"/>
              </a:lnSpc>
            </a:pPr>
            <a:r>
              <a:rPr lang="en-US" sz="7200" b="1" dirty="0">
                <a:solidFill>
                  <a:srgbClr val="FFFFFF"/>
                </a:solidFill>
                <a:latin typeface="Brush Script MT" panose="03060802040406070304" pitchFamily="66" charset="0"/>
                <a:ea typeface="Arial Bold"/>
                <a:cs typeface="Arial Bold"/>
                <a:sym typeface="Arial Bold"/>
              </a:rPr>
              <a:t>Thank you!</a:t>
            </a:r>
          </a:p>
        </p:txBody>
      </p:sp>
      <p:sp>
        <p:nvSpPr>
          <p:cNvPr id="134" name="Freeform 70">
            <a:extLst>
              <a:ext uri="{FF2B5EF4-FFF2-40B4-BE49-F238E27FC236}">
                <a16:creationId xmlns:a16="http://schemas.microsoft.com/office/drawing/2014/main" id="{74301243-178A-44D2-AD02-AAD4CA47A794}"/>
              </a:ext>
            </a:extLst>
          </p:cNvPr>
          <p:cNvSpPr/>
          <p:nvPr/>
        </p:nvSpPr>
        <p:spPr>
          <a:xfrm>
            <a:off x="2743200" y="3246251"/>
            <a:ext cx="1393371" cy="1174034"/>
          </a:xfrm>
          <a:custGeom>
            <a:avLst/>
            <a:gdLst/>
            <a:ahLst/>
            <a:cxnLst/>
            <a:rect l="l" t="t" r="r" b="b"/>
            <a:pathLst>
              <a:path w="4325071" h="4325071">
                <a:moveTo>
                  <a:pt x="0" y="0"/>
                </a:moveTo>
                <a:lnTo>
                  <a:pt x="4325071" y="0"/>
                </a:lnTo>
                <a:lnTo>
                  <a:pt x="4325071" y="4325071"/>
                </a:lnTo>
                <a:lnTo>
                  <a:pt x="0" y="432507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35" name="TextBox 72">
            <a:extLst>
              <a:ext uri="{FF2B5EF4-FFF2-40B4-BE49-F238E27FC236}">
                <a16:creationId xmlns:a16="http://schemas.microsoft.com/office/drawing/2014/main" id="{716C49D0-271C-41A3-B4EA-236EF3A06233}"/>
              </a:ext>
            </a:extLst>
          </p:cNvPr>
          <p:cNvSpPr txBox="1"/>
          <p:nvPr/>
        </p:nvSpPr>
        <p:spPr>
          <a:xfrm>
            <a:off x="4269696" y="3035584"/>
            <a:ext cx="4441373" cy="5911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589"/>
              </a:lnSpc>
            </a:pPr>
            <a:r>
              <a:rPr lang="en-US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Scan to visit our website</a:t>
            </a:r>
          </a:p>
        </p:txBody>
      </p:sp>
      <p:sp>
        <p:nvSpPr>
          <p:cNvPr id="136" name="TextBox 71">
            <a:extLst>
              <a:ext uri="{FF2B5EF4-FFF2-40B4-BE49-F238E27FC236}">
                <a16:creationId xmlns:a16="http://schemas.microsoft.com/office/drawing/2014/main" id="{59A4EC72-623C-4C23-B41F-B7C087D8A335}"/>
              </a:ext>
            </a:extLst>
          </p:cNvPr>
          <p:cNvSpPr txBox="1"/>
          <p:nvPr/>
        </p:nvSpPr>
        <p:spPr>
          <a:xfrm>
            <a:off x="4211247" y="3522556"/>
            <a:ext cx="3204198" cy="4698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435"/>
              </a:lnSpc>
            </a:pPr>
            <a:r>
              <a:rPr lang="en-US" sz="1600" b="1" i="1" dirty="0">
                <a:solidFill>
                  <a:srgbClr val="000000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#KeHSCon2026</a:t>
            </a:r>
          </a:p>
        </p:txBody>
      </p:sp>
      <p:grpSp>
        <p:nvGrpSpPr>
          <p:cNvPr id="137" name="Group 73">
            <a:extLst>
              <a:ext uri="{FF2B5EF4-FFF2-40B4-BE49-F238E27FC236}">
                <a16:creationId xmlns:a16="http://schemas.microsoft.com/office/drawing/2014/main" id="{D7D323C5-08BE-45D3-8FD6-F26EA4C7AAE4}"/>
              </a:ext>
            </a:extLst>
          </p:cNvPr>
          <p:cNvGrpSpPr/>
          <p:nvPr/>
        </p:nvGrpSpPr>
        <p:grpSpPr>
          <a:xfrm>
            <a:off x="1771544" y="4512778"/>
            <a:ext cx="3061712" cy="345546"/>
            <a:chOff x="0" y="-57151"/>
            <a:chExt cx="4082282" cy="450201"/>
          </a:xfrm>
        </p:grpSpPr>
        <p:sp>
          <p:nvSpPr>
            <p:cNvPr id="138" name="Freeform 74">
              <a:extLst>
                <a:ext uri="{FF2B5EF4-FFF2-40B4-BE49-F238E27FC236}">
                  <a16:creationId xmlns:a16="http://schemas.microsoft.com/office/drawing/2014/main" id="{57A58849-EC9D-4DF7-AEC7-F9ED45F870EC}"/>
                </a:ext>
              </a:extLst>
            </p:cNvPr>
            <p:cNvSpPr/>
            <p:nvPr/>
          </p:nvSpPr>
          <p:spPr>
            <a:xfrm>
              <a:off x="0" y="42357"/>
              <a:ext cx="329612" cy="336339"/>
            </a:xfrm>
            <a:custGeom>
              <a:avLst/>
              <a:gdLst/>
              <a:ahLst/>
              <a:cxnLst/>
              <a:rect l="l" t="t" r="r" b="b"/>
              <a:pathLst>
                <a:path w="329612" h="336339">
                  <a:moveTo>
                    <a:pt x="0" y="0"/>
                  </a:moveTo>
                  <a:lnTo>
                    <a:pt x="329612" y="0"/>
                  </a:lnTo>
                  <a:lnTo>
                    <a:pt x="329612" y="336339"/>
                  </a:lnTo>
                  <a:lnTo>
                    <a:pt x="0" y="3363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39" name="Freeform 75">
              <a:extLst>
                <a:ext uri="{FF2B5EF4-FFF2-40B4-BE49-F238E27FC236}">
                  <a16:creationId xmlns:a16="http://schemas.microsoft.com/office/drawing/2014/main" id="{88857823-E913-4FA0-9578-5CA5EC8F0547}"/>
                </a:ext>
              </a:extLst>
            </p:cNvPr>
            <p:cNvSpPr/>
            <p:nvPr/>
          </p:nvSpPr>
          <p:spPr>
            <a:xfrm>
              <a:off x="451013" y="42357"/>
              <a:ext cx="336339" cy="336339"/>
            </a:xfrm>
            <a:custGeom>
              <a:avLst/>
              <a:gdLst/>
              <a:ahLst/>
              <a:cxnLst/>
              <a:rect l="l" t="t" r="r" b="b"/>
              <a:pathLst>
                <a:path w="336339" h="336339">
                  <a:moveTo>
                    <a:pt x="0" y="0"/>
                  </a:moveTo>
                  <a:lnTo>
                    <a:pt x="336338" y="0"/>
                  </a:lnTo>
                  <a:lnTo>
                    <a:pt x="336338" y="336339"/>
                  </a:lnTo>
                  <a:lnTo>
                    <a:pt x="0" y="3363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40" name="Freeform 76">
              <a:extLst>
                <a:ext uri="{FF2B5EF4-FFF2-40B4-BE49-F238E27FC236}">
                  <a16:creationId xmlns:a16="http://schemas.microsoft.com/office/drawing/2014/main" id="{C346E208-FF39-4022-9EEC-F933D13E0C77}"/>
                </a:ext>
              </a:extLst>
            </p:cNvPr>
            <p:cNvSpPr/>
            <p:nvPr/>
          </p:nvSpPr>
          <p:spPr>
            <a:xfrm>
              <a:off x="966228" y="42357"/>
              <a:ext cx="336339" cy="336339"/>
            </a:xfrm>
            <a:custGeom>
              <a:avLst/>
              <a:gdLst/>
              <a:ahLst/>
              <a:cxnLst/>
              <a:rect l="l" t="t" r="r" b="b"/>
              <a:pathLst>
                <a:path w="336339" h="336339">
                  <a:moveTo>
                    <a:pt x="0" y="0"/>
                  </a:moveTo>
                  <a:lnTo>
                    <a:pt x="336339" y="0"/>
                  </a:lnTo>
                  <a:lnTo>
                    <a:pt x="336339" y="336339"/>
                  </a:lnTo>
                  <a:lnTo>
                    <a:pt x="0" y="3363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41" name="Freeform 77">
              <a:extLst>
                <a:ext uri="{FF2B5EF4-FFF2-40B4-BE49-F238E27FC236}">
                  <a16:creationId xmlns:a16="http://schemas.microsoft.com/office/drawing/2014/main" id="{9B44A5F2-78E6-4D3F-8EB5-297BD7A8DCE5}"/>
                </a:ext>
              </a:extLst>
            </p:cNvPr>
            <p:cNvSpPr/>
            <p:nvPr/>
          </p:nvSpPr>
          <p:spPr>
            <a:xfrm>
              <a:off x="1472729" y="42357"/>
              <a:ext cx="394427" cy="336339"/>
            </a:xfrm>
            <a:custGeom>
              <a:avLst/>
              <a:gdLst/>
              <a:ahLst/>
              <a:cxnLst/>
              <a:rect l="l" t="t" r="r" b="b"/>
              <a:pathLst>
                <a:path w="394427" h="336339">
                  <a:moveTo>
                    <a:pt x="0" y="0"/>
                  </a:moveTo>
                  <a:lnTo>
                    <a:pt x="394427" y="0"/>
                  </a:lnTo>
                  <a:lnTo>
                    <a:pt x="394427" y="336339"/>
                  </a:lnTo>
                  <a:lnTo>
                    <a:pt x="0" y="3363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42" name="TextBox 80">
              <a:extLst>
                <a:ext uri="{FF2B5EF4-FFF2-40B4-BE49-F238E27FC236}">
                  <a16:creationId xmlns:a16="http://schemas.microsoft.com/office/drawing/2014/main" id="{ADDD8CE2-2517-4C51-9352-DF9C335C2697}"/>
                </a:ext>
              </a:extLst>
            </p:cNvPr>
            <p:cNvSpPr txBox="1"/>
            <p:nvPr/>
          </p:nvSpPr>
          <p:spPr>
            <a:xfrm>
              <a:off x="1990943" y="-57151"/>
              <a:ext cx="2091339" cy="45020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758"/>
                </a:lnSpc>
              </a:pPr>
              <a:r>
                <a:rPr lang="en-US" sz="197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@NPHIKenya</a:t>
              </a:r>
            </a:p>
          </p:txBody>
        </p: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6EFEA56B-13CB-40DE-A435-506AF2D78C09}"/>
              </a:ext>
            </a:extLst>
          </p:cNvPr>
          <p:cNvGrpSpPr/>
          <p:nvPr/>
        </p:nvGrpSpPr>
        <p:grpSpPr>
          <a:xfrm>
            <a:off x="5446856" y="4718230"/>
            <a:ext cx="2160985" cy="337651"/>
            <a:chOff x="10620962" y="8981676"/>
            <a:chExt cx="2160985" cy="337651"/>
          </a:xfrm>
        </p:grpSpPr>
        <p:sp>
          <p:nvSpPr>
            <p:cNvPr id="144" name="Freeform 78">
              <a:extLst>
                <a:ext uri="{FF2B5EF4-FFF2-40B4-BE49-F238E27FC236}">
                  <a16:creationId xmlns:a16="http://schemas.microsoft.com/office/drawing/2014/main" id="{C686A543-496D-4BB3-B100-23D9C696B021}"/>
                </a:ext>
              </a:extLst>
            </p:cNvPr>
            <p:cNvSpPr/>
            <p:nvPr/>
          </p:nvSpPr>
          <p:spPr>
            <a:xfrm>
              <a:off x="10620962" y="9046648"/>
              <a:ext cx="250570" cy="250570"/>
            </a:xfrm>
            <a:custGeom>
              <a:avLst/>
              <a:gdLst/>
              <a:ahLst/>
              <a:cxnLst/>
              <a:rect l="l" t="t" r="r" b="b"/>
              <a:pathLst>
                <a:path w="334093" h="334093">
                  <a:moveTo>
                    <a:pt x="0" y="0"/>
                  </a:moveTo>
                  <a:lnTo>
                    <a:pt x="334093" y="0"/>
                  </a:lnTo>
                  <a:lnTo>
                    <a:pt x="334093" y="334093"/>
                  </a:lnTo>
                  <a:lnTo>
                    <a:pt x="0" y="3340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45" name="TextBox 79">
              <a:extLst>
                <a:ext uri="{FF2B5EF4-FFF2-40B4-BE49-F238E27FC236}">
                  <a16:creationId xmlns:a16="http://schemas.microsoft.com/office/drawing/2014/main" id="{73EA3DB5-4E11-4856-820A-96B04F925427}"/>
                </a:ext>
              </a:extLst>
            </p:cNvPr>
            <p:cNvSpPr txBox="1"/>
            <p:nvPr/>
          </p:nvSpPr>
          <p:spPr>
            <a:xfrm>
              <a:off x="10946176" y="8981676"/>
              <a:ext cx="1835771" cy="33765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758"/>
                </a:lnSpc>
              </a:pPr>
              <a:r>
                <a:rPr lang="en-US" sz="197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www.nphi.go.ke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</TotalTime>
  <Words>578</Words>
  <Application>Microsoft Office PowerPoint</Application>
  <PresentationFormat>On-screen Show (16:9)</PresentationFormat>
  <Paragraphs>98</Paragraphs>
  <Slides>12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Arial Bold</vt:lpstr>
      <vt:lpstr>Arial Bold Italics</vt:lpstr>
      <vt:lpstr>Brush Script MT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Brucellosis Detection in Nakuru County</dc:title>
  <dc:subject>PptxGenJS Presentation</dc:subject>
  <dc:creator>Lucy Wanjiku Maina</dc:creator>
  <cp:lastModifiedBy>admin</cp:lastModifiedBy>
  <cp:revision>84</cp:revision>
  <dcterms:created xsi:type="dcterms:W3CDTF">2026-04-21T07:50:14Z</dcterms:created>
  <dcterms:modified xsi:type="dcterms:W3CDTF">2026-04-28T10:53:07Z</dcterms:modified>
</cp:coreProperties>
</file>